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0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1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3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4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5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2" r:id="rId2"/>
    <p:sldId id="299" r:id="rId3"/>
    <p:sldId id="300" r:id="rId4"/>
    <p:sldId id="311" r:id="rId5"/>
    <p:sldId id="310" r:id="rId6"/>
    <p:sldId id="313" r:id="rId7"/>
    <p:sldId id="314" r:id="rId8"/>
    <p:sldId id="309" r:id="rId9"/>
    <p:sldId id="301" r:id="rId10"/>
    <p:sldId id="303" r:id="rId11"/>
    <p:sldId id="315" r:id="rId12"/>
    <p:sldId id="316" r:id="rId13"/>
    <p:sldId id="317" r:id="rId14"/>
    <p:sldId id="305" r:id="rId15"/>
    <p:sldId id="324" r:id="rId16"/>
    <p:sldId id="325" r:id="rId17"/>
    <p:sldId id="323" r:id="rId18"/>
    <p:sldId id="258" r:id="rId19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600"/>
    <a:srgbClr val="E1D800"/>
    <a:srgbClr val="78006F"/>
    <a:srgbClr val="66CCFF"/>
    <a:srgbClr val="4DB4AF"/>
    <a:srgbClr val="C3BE00"/>
    <a:srgbClr val="781C6F"/>
    <a:srgbClr val="780000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450"/>
      </p:cViewPr>
      <p:guideLst>
        <p:guide orient="horz" pos="2025"/>
        <p:guide pos="39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86961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465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tags" Target="../tags/tag20.xml"/><Relationship Id="rId7" Type="http://schemas.openxmlformats.org/officeDocument/2006/relationships/image" Target="../media/image24.wmf"/><Relationship Id="rId2" Type="http://schemas.openxmlformats.org/officeDocument/2006/relationships/tags" Target="../tags/tag19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image" Target="../media/image27.png"/><Relationship Id="rId4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image" Target="../media/image28.png"/><Relationship Id="rId4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6.w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0.wmf"/><Relationship Id="rId3" Type="http://schemas.openxmlformats.org/officeDocument/2006/relationships/tags" Target="../tags/tag6.xml"/><Relationship Id="rId7" Type="http://schemas.openxmlformats.org/officeDocument/2006/relationships/image" Target="../media/image7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2.wmf"/><Relationship Id="rId2" Type="http://schemas.openxmlformats.org/officeDocument/2006/relationships/tags" Target="../tags/tag5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9.wmf"/><Relationship Id="rId5" Type="http://schemas.openxmlformats.org/officeDocument/2006/relationships/notesSlide" Target="../notesSlides/notesSlide3.xml"/><Relationship Id="rId15" Type="http://schemas.openxmlformats.org/officeDocument/2006/relationships/image" Target="../media/image11.wmf"/><Relationship Id="rId10" Type="http://schemas.openxmlformats.org/officeDocument/2006/relationships/oleObject" Target="../embeddings/oleObject4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8.wmf"/><Relationship Id="rId1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6.wmf"/><Relationship Id="rId3" Type="http://schemas.openxmlformats.org/officeDocument/2006/relationships/tags" Target="../tags/tag8.xml"/><Relationship Id="rId7" Type="http://schemas.openxmlformats.org/officeDocument/2006/relationships/image" Target="../media/image13.wmf"/><Relationship Id="rId12" Type="http://schemas.openxmlformats.org/officeDocument/2006/relationships/oleObject" Target="../embeddings/oleObject11.bin"/><Relationship Id="rId2" Type="http://schemas.openxmlformats.org/officeDocument/2006/relationships/tags" Target="../tags/tag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5.wmf"/><Relationship Id="rId5" Type="http://schemas.openxmlformats.org/officeDocument/2006/relationships/notesSlide" Target="../notesSlides/notesSlide4.xml"/><Relationship Id="rId15" Type="http://schemas.openxmlformats.org/officeDocument/2006/relationships/image" Target="../media/image17.wmf"/><Relationship Id="rId10" Type="http://schemas.openxmlformats.org/officeDocument/2006/relationships/oleObject" Target="../embeddings/oleObject10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4.wmf"/><Relationship Id="rId14" Type="http://schemas.openxmlformats.org/officeDocument/2006/relationships/oleObject" Target="../embeddings/oleObject12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tags" Target="../tags/tag10.xml"/><Relationship Id="rId7" Type="http://schemas.openxmlformats.org/officeDocument/2006/relationships/image" Target="../media/image18.wmf"/><Relationship Id="rId2" Type="http://schemas.openxmlformats.org/officeDocument/2006/relationships/tags" Target="../tags/tag9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9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23.wmf"/><Relationship Id="rId3" Type="http://schemas.openxmlformats.org/officeDocument/2006/relationships/tags" Target="../tags/tag12.xml"/><Relationship Id="rId7" Type="http://schemas.openxmlformats.org/officeDocument/2006/relationships/image" Target="../media/image20.wmf"/><Relationship Id="rId12" Type="http://schemas.openxmlformats.org/officeDocument/2006/relationships/oleObject" Target="../embeddings/oleObject18.bin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22.wmf"/><Relationship Id="rId5" Type="http://schemas.openxmlformats.org/officeDocument/2006/relationships/notesSlide" Target="../notesSlides/notesSlide6.xml"/><Relationship Id="rId10" Type="http://schemas.openxmlformats.org/officeDocument/2006/relationships/oleObject" Target="../embeddings/oleObject17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30860" y="2122805"/>
            <a:ext cx="11767185" cy="23380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zh-CN" sz="66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二元一次方程组的解法（二）</a:t>
            </a:r>
            <a:r>
              <a:rPr lang="zh-CN" altLang="en-US" sz="80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加减</a:t>
            </a:r>
            <a:r>
              <a:rPr lang="zh-CN" altLang="zh-CN" sz="80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法</a:t>
            </a:r>
            <a:endParaRPr lang="en-US" altLang="zh-CN" sz="80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10241" name="文本框 83969"/>
          <p:cNvSpPr txBox="1"/>
          <p:nvPr/>
        </p:nvSpPr>
        <p:spPr>
          <a:xfrm>
            <a:off x="7944803" y="1194435"/>
            <a:ext cx="3816350" cy="30845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3x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－</a:t>
            </a:r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4y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800" b="1">
                <a:latin typeface="Verdana" panose="020B0604030504040204" pitchFamily="34" charset="0"/>
                <a:ea typeface="宋体" panose="02010600030101010101" pitchFamily="2" charset="-122"/>
              </a:rPr>
              <a:t>14</a:t>
            </a: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5x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＋</a:t>
            </a:r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4y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800" b="1">
                <a:latin typeface="Verdana" panose="020B0604030504040204" pitchFamily="34" charset="0"/>
                <a:ea typeface="宋体" panose="02010600030101010101" pitchFamily="2" charset="-122"/>
              </a:rPr>
              <a:t>2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解　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－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，得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　　－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2x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　　　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x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＝－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endParaRPr lang="en-US" altLang="zh-CN" sz="2800" b="1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83971" name="矩形 83970"/>
          <p:cNvSpPr/>
          <p:nvPr/>
        </p:nvSpPr>
        <p:spPr>
          <a:xfrm>
            <a:off x="3698240" y="4511358"/>
            <a:ext cx="5614988" cy="2227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7x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－</a:t>
            </a:r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4y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800" b="1">
                <a:latin typeface="Verdana" panose="020B0604030504040204" pitchFamily="34" charset="0"/>
                <a:ea typeface="宋体" panose="02010600030101010101" pitchFamily="2" charset="-122"/>
              </a:rPr>
              <a:t>4</a:t>
            </a:r>
          </a:p>
          <a:p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5x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－</a:t>
            </a:r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4y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＝－</a:t>
            </a:r>
            <a:r>
              <a:rPr lang="en-US" altLang="zh-CN" sz="2800" b="1">
                <a:latin typeface="Verdana" panose="020B0604030504040204" pitchFamily="34" charset="0"/>
                <a:ea typeface="宋体" panose="02010600030101010101" pitchFamily="2" charset="-122"/>
              </a:rPr>
              <a:t>4</a:t>
            </a:r>
          </a:p>
          <a:p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解　</a:t>
            </a:r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①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－</a:t>
            </a:r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②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，得</a:t>
            </a:r>
          </a:p>
          <a:p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　　</a:t>
            </a:r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2x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800" b="1">
                <a:latin typeface="Verdana" panose="020B060403050404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2800" b="1" dirty="0">
                <a:solidFill>
                  <a:srgbClr val="FF00FF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＋</a:t>
            </a:r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，</a:t>
            </a:r>
          </a:p>
          <a:p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　　　</a:t>
            </a:r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x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800" b="1">
                <a:latin typeface="Verdana" panose="020B0604030504040204" pitchFamily="34" charset="0"/>
                <a:ea typeface="宋体" panose="02010600030101010101" pitchFamily="2" charset="-122"/>
              </a:rPr>
              <a:t>4</a:t>
            </a:r>
          </a:p>
        </p:txBody>
      </p:sp>
      <p:sp>
        <p:nvSpPr>
          <p:cNvPr id="10243" name="文本框 83971"/>
          <p:cNvSpPr txBox="1"/>
          <p:nvPr/>
        </p:nvSpPr>
        <p:spPr>
          <a:xfrm>
            <a:off x="69215" y="819468"/>
            <a:ext cx="9144000" cy="24612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+mn-ea"/>
              </a:rPr>
              <a:t>指出下列方程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+mn-ea"/>
              </a:rPr>
              <a:t>组求解过程中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+mn-ea"/>
              </a:rPr>
              <a:t>的错误步骤，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+mn-ea"/>
              </a:rPr>
              <a:t>并订正：</a:t>
            </a:r>
          </a:p>
        </p:txBody>
      </p:sp>
      <p:sp>
        <p:nvSpPr>
          <p:cNvPr id="10244" name="矩形 83972"/>
          <p:cNvSpPr/>
          <p:nvPr/>
        </p:nvSpPr>
        <p:spPr>
          <a:xfrm>
            <a:off x="6362065" y="1195070"/>
            <a:ext cx="541338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>
                <a:latin typeface="Verdana" panose="020B0604030504040204" pitchFamily="34" charset="0"/>
                <a:ea typeface="宋体" panose="02010600030101010101" pitchFamily="2" charset="-122"/>
              </a:rPr>
              <a:t>①</a:t>
            </a:r>
            <a:endParaRPr lang="en-US" altLang="zh-CN" sz="2800" b="1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0245" name="矩形 83973"/>
          <p:cNvSpPr/>
          <p:nvPr/>
        </p:nvSpPr>
        <p:spPr>
          <a:xfrm>
            <a:off x="10465753" y="1194435"/>
            <a:ext cx="541337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>
                <a:latin typeface="Verdana" panose="020B0604030504040204" pitchFamily="34" charset="0"/>
                <a:ea typeface="宋体" panose="02010600030101010101" pitchFamily="2" charset="-122"/>
              </a:rPr>
              <a:t>①</a:t>
            </a:r>
            <a:endParaRPr lang="en-US" altLang="zh-CN" sz="2800" b="1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0246" name="矩形 83974"/>
          <p:cNvSpPr/>
          <p:nvPr/>
        </p:nvSpPr>
        <p:spPr>
          <a:xfrm>
            <a:off x="6577965" y="3223895"/>
            <a:ext cx="18415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sz="2800" b="1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0247" name="矩形 83975"/>
          <p:cNvSpPr/>
          <p:nvPr/>
        </p:nvSpPr>
        <p:spPr>
          <a:xfrm>
            <a:off x="10465753" y="1915160"/>
            <a:ext cx="541337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>
                <a:latin typeface="Verdana" panose="020B0604030504040204" pitchFamily="34" charset="0"/>
                <a:ea typeface="宋体" panose="02010600030101010101" pitchFamily="2" charset="-122"/>
              </a:rPr>
              <a:t>②</a:t>
            </a:r>
            <a:endParaRPr lang="en-US" altLang="zh-CN" sz="2800" b="1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0248" name="矩形 83976"/>
          <p:cNvSpPr/>
          <p:nvPr/>
        </p:nvSpPr>
        <p:spPr>
          <a:xfrm>
            <a:off x="6433503" y="1914208"/>
            <a:ext cx="541337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>
                <a:latin typeface="Verdana" panose="020B0604030504040204" pitchFamily="34" charset="0"/>
                <a:ea typeface="宋体" panose="02010600030101010101" pitchFamily="2" charset="-122"/>
              </a:rPr>
              <a:t>②</a:t>
            </a:r>
            <a:endParaRPr lang="en-US" altLang="zh-CN" sz="2800" b="1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grpSp>
        <p:nvGrpSpPr>
          <p:cNvPr id="10249" name="组合 83977"/>
          <p:cNvGrpSpPr/>
          <p:nvPr/>
        </p:nvGrpSpPr>
        <p:grpSpPr>
          <a:xfrm>
            <a:off x="3553778" y="1266508"/>
            <a:ext cx="3887787" cy="3725862"/>
            <a:chOff x="295" y="391"/>
            <a:chExt cx="2449" cy="2347"/>
          </a:xfrm>
        </p:grpSpPr>
        <p:sp>
          <p:nvSpPr>
            <p:cNvPr id="10250" name="文本框 83978"/>
            <p:cNvSpPr txBox="1"/>
            <p:nvPr/>
          </p:nvSpPr>
          <p:spPr>
            <a:xfrm>
              <a:off x="431" y="391"/>
              <a:ext cx="2313" cy="234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7x</a:t>
              </a:r>
              <a:r>
                <a:rPr lang="zh-CN" altLang="en-US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－</a:t>
              </a:r>
              <a:r>
                <a:rPr lang="en-US" altLang="zh-CN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4y</a:t>
              </a:r>
              <a:r>
                <a:rPr lang="zh-CN" altLang="en-US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＝</a:t>
              </a:r>
              <a:r>
                <a:rPr lang="en-US" altLang="zh-CN" sz="2800" b="1">
                  <a:latin typeface="Verdana" panose="020B0604030504040204" pitchFamily="34" charset="0"/>
                  <a:ea typeface="宋体" panose="02010600030101010101" pitchFamily="2" charset="-122"/>
                </a:rPr>
                <a:t>4</a:t>
              </a:r>
            </a:p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5x</a:t>
              </a:r>
              <a:r>
                <a:rPr lang="zh-CN" altLang="en-US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－</a:t>
              </a:r>
              <a:r>
                <a:rPr lang="en-US" altLang="zh-CN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4y</a:t>
              </a:r>
              <a:r>
                <a:rPr lang="zh-CN" altLang="en-US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＝－</a:t>
              </a:r>
              <a:r>
                <a:rPr lang="en-US" altLang="zh-CN" sz="2800" b="1">
                  <a:latin typeface="Verdana" panose="020B0604030504040204" pitchFamily="34" charset="0"/>
                  <a:ea typeface="宋体" panose="02010600030101010101" pitchFamily="2" charset="-122"/>
                </a:rPr>
                <a:t>4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解　</a:t>
              </a:r>
              <a:r>
                <a:rPr lang="en-US" altLang="zh-CN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①</a:t>
              </a:r>
              <a:r>
                <a:rPr lang="zh-CN" altLang="en-US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－</a:t>
              </a:r>
              <a:r>
                <a:rPr lang="en-US" altLang="zh-CN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②</a:t>
              </a:r>
              <a:r>
                <a:rPr lang="zh-CN" altLang="en-US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，得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　　</a:t>
              </a:r>
              <a:r>
                <a:rPr lang="en-US" altLang="zh-CN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2x</a:t>
              </a:r>
              <a:r>
                <a:rPr lang="zh-CN" altLang="en-US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＝</a:t>
              </a:r>
              <a:r>
                <a:rPr lang="en-US" altLang="zh-CN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4</a:t>
              </a:r>
              <a:r>
                <a:rPr lang="zh-CN" altLang="en-US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－</a:t>
              </a:r>
              <a:r>
                <a:rPr lang="en-US" altLang="zh-CN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4</a:t>
              </a:r>
              <a:r>
                <a:rPr lang="zh-CN" altLang="en-US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，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　　　</a:t>
              </a:r>
              <a:r>
                <a:rPr lang="en-US" altLang="zh-CN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x</a:t>
              </a:r>
              <a:r>
                <a:rPr lang="zh-CN" altLang="en-US" sz="2800" b="1" dirty="0">
                  <a:latin typeface="Verdana" panose="020B0604030504040204" pitchFamily="34" charset="0"/>
                  <a:ea typeface="宋体" panose="02010600030101010101" pitchFamily="2" charset="-122"/>
                </a:rPr>
                <a:t>＝</a:t>
              </a:r>
              <a:r>
                <a:rPr lang="en-US" altLang="zh-CN" sz="2800" b="1">
                  <a:latin typeface="Verdana" panose="020B0604030504040204" pitchFamily="34" charset="0"/>
                  <a:ea typeface="宋体" panose="02010600030101010101" pitchFamily="2" charset="-122"/>
                </a:rPr>
                <a:t>0</a:t>
              </a:r>
            </a:p>
            <a:p>
              <a:pPr>
                <a:spcBef>
                  <a:spcPct val="50000"/>
                </a:spcBef>
              </a:pPr>
              <a:endParaRPr lang="en-US" altLang="zh-CN" sz="2800" b="1"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51" name="左大括号 83979"/>
            <p:cNvSpPr/>
            <p:nvPr/>
          </p:nvSpPr>
          <p:spPr>
            <a:xfrm>
              <a:off x="295" y="482"/>
              <a:ext cx="136" cy="589"/>
            </a:xfrm>
            <a:prstGeom prst="leftBrace">
              <a:avLst>
                <a:gd name="adj1" fmla="val 36070"/>
                <a:gd name="adj2" fmla="val 50000"/>
              </a:avLst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252" name="左大括号 83980"/>
          <p:cNvSpPr/>
          <p:nvPr/>
        </p:nvSpPr>
        <p:spPr>
          <a:xfrm>
            <a:off x="7801928" y="1410335"/>
            <a:ext cx="215900" cy="647700"/>
          </a:xfrm>
          <a:prstGeom prst="leftBrace">
            <a:avLst>
              <a:gd name="adj1" fmla="val 25000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83982" name="左大括号 83981"/>
          <p:cNvSpPr/>
          <p:nvPr/>
        </p:nvSpPr>
        <p:spPr>
          <a:xfrm>
            <a:off x="7873365" y="4650423"/>
            <a:ext cx="71438" cy="576262"/>
          </a:xfrm>
          <a:prstGeom prst="leftBrace">
            <a:avLst>
              <a:gd name="adj1" fmla="val 67184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83983" name="左大括号 83982"/>
          <p:cNvSpPr/>
          <p:nvPr/>
        </p:nvSpPr>
        <p:spPr>
          <a:xfrm>
            <a:off x="3625215" y="4650740"/>
            <a:ext cx="71438" cy="647700"/>
          </a:xfrm>
          <a:prstGeom prst="leftBrace">
            <a:avLst>
              <a:gd name="adj1" fmla="val 75513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83984" name="矩形 83983"/>
          <p:cNvSpPr/>
          <p:nvPr/>
        </p:nvSpPr>
        <p:spPr>
          <a:xfrm>
            <a:off x="7944803" y="4435793"/>
            <a:ext cx="3600450" cy="28686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3x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－</a:t>
            </a:r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4y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800" b="1">
                <a:latin typeface="Verdana" panose="020B0604030504040204" pitchFamily="34" charset="0"/>
                <a:ea typeface="宋体" panose="02010600030101010101" pitchFamily="2" charset="-122"/>
              </a:rPr>
              <a:t>14</a:t>
            </a:r>
          </a:p>
          <a:p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5x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＋</a:t>
            </a:r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4y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800" b="1">
                <a:latin typeface="Verdana" panose="020B0604030504040204" pitchFamily="34" charset="0"/>
                <a:ea typeface="宋体" panose="02010600030101010101" pitchFamily="2" charset="-122"/>
              </a:rPr>
              <a:t>2</a:t>
            </a:r>
          </a:p>
          <a:p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解　</a:t>
            </a:r>
            <a:r>
              <a:rPr lang="en-US" altLang="zh-CN" sz="2800" b="1">
                <a:latin typeface="Verdana" panose="020B0604030504040204" pitchFamily="34" charset="0"/>
                <a:ea typeface="宋体" panose="02010600030101010101" pitchFamily="2" charset="-122"/>
              </a:rPr>
              <a:t>①</a:t>
            </a:r>
            <a:r>
              <a:rPr lang="zh-CN" altLang="en-US" sz="2800" b="1" dirty="0">
                <a:solidFill>
                  <a:srgbClr val="FF00FF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＋</a:t>
            </a:r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②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，得</a:t>
            </a:r>
          </a:p>
          <a:p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　　</a:t>
            </a:r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8x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800" b="1">
                <a:latin typeface="Verdana" panose="020B0604030504040204" pitchFamily="34" charset="0"/>
                <a:ea typeface="宋体" panose="02010600030101010101" pitchFamily="2" charset="-122"/>
              </a:rPr>
              <a:t>16</a:t>
            </a:r>
          </a:p>
          <a:p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　　　</a:t>
            </a:r>
            <a:r>
              <a:rPr lang="en-US" altLang="zh-CN" sz="2800" b="1" dirty="0">
                <a:latin typeface="Verdana" panose="020B0604030504040204" pitchFamily="34" charset="0"/>
                <a:ea typeface="宋体" panose="02010600030101010101" pitchFamily="2" charset="-122"/>
              </a:rPr>
              <a:t>x </a:t>
            </a: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800" b="1">
                <a:latin typeface="Verdana" panose="020B0604030504040204" pitchFamily="34" charset="0"/>
                <a:ea typeface="宋体" panose="02010600030101010101" pitchFamily="2" charset="-122"/>
              </a:rPr>
              <a:t>2</a:t>
            </a:r>
          </a:p>
          <a:p>
            <a:pPr>
              <a:spcBef>
                <a:spcPct val="50000"/>
              </a:spcBef>
            </a:pPr>
            <a:endParaRPr lang="en-US" altLang="zh-CN" sz="2800" b="1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0256" name="直接连接符 83984"/>
          <p:cNvSpPr/>
          <p:nvPr/>
        </p:nvSpPr>
        <p:spPr>
          <a:xfrm flipH="1">
            <a:off x="7371080" y="1051560"/>
            <a:ext cx="34925" cy="5687060"/>
          </a:xfrm>
          <a:prstGeom prst="line">
            <a:avLst/>
          </a:prstGeom>
          <a:ln w="38100" cap="rnd" cmpd="sng">
            <a:solidFill>
              <a:srgbClr val="FF99CC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83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3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/>
      <p:bldP spid="8398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85" name="Rectangle 4"/>
          <p:cNvSpPr/>
          <p:nvPr/>
        </p:nvSpPr>
        <p:spPr>
          <a:xfrm>
            <a:off x="215265" y="835025"/>
            <a:ext cx="381635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7030A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思考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：解方程组</a:t>
            </a:r>
          </a:p>
        </p:txBody>
      </p:sp>
      <p:grpSp>
        <p:nvGrpSpPr>
          <p:cNvPr id="16386" name="Group 10"/>
          <p:cNvGrpSpPr/>
          <p:nvPr/>
        </p:nvGrpSpPr>
        <p:grpSpPr>
          <a:xfrm>
            <a:off x="143193" y="1336993"/>
            <a:ext cx="4503737" cy="1411287"/>
            <a:chOff x="839" y="591"/>
            <a:chExt cx="2837" cy="889"/>
          </a:xfrm>
        </p:grpSpPr>
        <p:graphicFrame>
          <p:nvGraphicFramePr>
            <p:cNvPr id="16387" name="Object 5"/>
            <p:cNvGraphicFramePr>
              <a:graphicFrameLocks noChangeAspect="1"/>
            </p:cNvGraphicFramePr>
            <p:nvPr/>
          </p:nvGraphicFramePr>
          <p:xfrm>
            <a:off x="876" y="696"/>
            <a:ext cx="280" cy="7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1" r:id="rId6" imgW="165100" imgH="215900" progId="Equation.3">
                    <p:embed/>
                  </p:oleObj>
                </mc:Choice>
                <mc:Fallback>
                  <p:oleObj r:id="rId6" imgW="165100" imgH="215900" progId="Equation.3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876" y="696"/>
                          <a:ext cx="280" cy="78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388" name="Rectangle 6"/>
            <p:cNvSpPr/>
            <p:nvPr/>
          </p:nvSpPr>
          <p:spPr>
            <a:xfrm>
              <a:off x="839" y="591"/>
              <a:ext cx="2404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4400" b="1">
                  <a:solidFill>
                    <a:srgbClr val="000000"/>
                  </a:solidFill>
                  <a:latin typeface="Arial" panose="020B0604020202020204" pitchFamily="34" charset="0"/>
                  <a:ea typeface="华文中宋" pitchFamily="2" charset="-122"/>
                </a:rPr>
                <a:t>  </a:t>
              </a:r>
              <a:r>
                <a:rPr lang="en-US" altLang="zh-CN" sz="3600" b="1">
                  <a:solidFill>
                    <a:srgbClr val="000000"/>
                  </a:solidFill>
                  <a:latin typeface="Arial" panose="020B0604020202020204" pitchFamily="34" charset="0"/>
                  <a:ea typeface="华文中宋" pitchFamily="2" charset="-122"/>
                </a:rPr>
                <a:t>3x</a:t>
              </a:r>
              <a:r>
                <a:rPr lang="en-US" altLang="zh-CN" sz="3600" b="1">
                  <a:solidFill>
                    <a:srgbClr val="FF0000"/>
                  </a:solidFill>
                  <a:latin typeface="Arial" panose="020B0604020202020204" pitchFamily="34" charset="0"/>
                  <a:ea typeface="华文中宋" pitchFamily="2" charset="-122"/>
                </a:rPr>
                <a:t>+ 4y</a:t>
              </a:r>
              <a:r>
                <a:rPr lang="en-US" altLang="zh-CN" sz="3600" b="1">
                  <a:solidFill>
                    <a:srgbClr val="000000"/>
                  </a:solidFill>
                  <a:latin typeface="Arial" panose="020B0604020202020204" pitchFamily="34" charset="0"/>
                  <a:ea typeface="华文中宋" pitchFamily="2" charset="-122"/>
                </a:rPr>
                <a:t> = 16</a:t>
              </a:r>
            </a:p>
          </p:txBody>
        </p:sp>
        <p:sp>
          <p:nvSpPr>
            <p:cNvPr id="16389" name="Rectangle 7"/>
            <p:cNvSpPr/>
            <p:nvPr/>
          </p:nvSpPr>
          <p:spPr>
            <a:xfrm>
              <a:off x="1043" y="1071"/>
              <a:ext cx="2336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3600" b="1">
                  <a:solidFill>
                    <a:srgbClr val="000000"/>
                  </a:solidFill>
                  <a:latin typeface="Arial" panose="020B0604020202020204" pitchFamily="34" charset="0"/>
                  <a:ea typeface="华文中宋" pitchFamily="2" charset="-122"/>
                </a:rPr>
                <a:t>5x </a:t>
              </a:r>
              <a:r>
                <a:rPr lang="en-US" altLang="zh-CN" sz="3600" b="1">
                  <a:solidFill>
                    <a:srgbClr val="FF0000"/>
                  </a:solidFill>
                  <a:latin typeface="Arial" panose="020B0604020202020204" pitchFamily="34" charset="0"/>
                  <a:ea typeface="华文中宋" pitchFamily="2" charset="-122"/>
                </a:rPr>
                <a:t>- 6y</a:t>
              </a:r>
              <a:r>
                <a:rPr lang="en-US" altLang="zh-CN" sz="3600" b="1">
                  <a:solidFill>
                    <a:srgbClr val="000000"/>
                  </a:solidFill>
                  <a:latin typeface="Arial" panose="020B0604020202020204" pitchFamily="34" charset="0"/>
                  <a:ea typeface="华文中宋" pitchFamily="2" charset="-122"/>
                </a:rPr>
                <a:t> = 33        </a:t>
              </a:r>
            </a:p>
          </p:txBody>
        </p:sp>
        <p:sp>
          <p:nvSpPr>
            <p:cNvPr id="16390" name="Rectangle 8"/>
            <p:cNvSpPr/>
            <p:nvPr/>
          </p:nvSpPr>
          <p:spPr>
            <a:xfrm>
              <a:off x="3560" y="693"/>
              <a:ext cx="11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endParaRPr lang="zh-CN" altLang="zh-CN" b="1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16391" name="Rectangle 9"/>
            <p:cNvSpPr/>
            <p:nvPr/>
          </p:nvSpPr>
          <p:spPr>
            <a:xfrm>
              <a:off x="3560" y="1117"/>
              <a:ext cx="11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endParaRPr lang="zh-CN" altLang="zh-CN" b="1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9947" name="Rectangle 11"/>
          <p:cNvSpPr/>
          <p:nvPr/>
        </p:nvSpPr>
        <p:spPr>
          <a:xfrm>
            <a:off x="4941253" y="1054100"/>
            <a:ext cx="10985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  <a:ea typeface="华文新魏" pitchFamily="2" charset="-122"/>
              </a:rPr>
              <a:t>解：</a:t>
            </a:r>
          </a:p>
        </p:txBody>
      </p:sp>
      <p:sp>
        <p:nvSpPr>
          <p:cNvPr id="39948" name="Rectangle 12"/>
          <p:cNvSpPr/>
          <p:nvPr/>
        </p:nvSpPr>
        <p:spPr>
          <a:xfrm>
            <a:off x="5563553" y="1060450"/>
            <a:ext cx="2233612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①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×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3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得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:</a:t>
            </a:r>
          </a:p>
        </p:txBody>
      </p:sp>
      <p:sp>
        <p:nvSpPr>
          <p:cNvPr id="39949" name="Rectangle 13"/>
          <p:cNvSpPr/>
          <p:nvPr/>
        </p:nvSpPr>
        <p:spPr>
          <a:xfrm>
            <a:off x="7725728" y="2278063"/>
            <a:ext cx="3276600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400" b="1">
                <a:solidFill>
                  <a:srgbClr val="000000"/>
                </a:solidFill>
                <a:latin typeface="Arial" panose="020B0604020202020204" pitchFamily="34" charset="0"/>
                <a:ea typeface="华文中宋" pitchFamily="2" charset="-122"/>
              </a:rPr>
              <a:t>  </a:t>
            </a:r>
            <a:r>
              <a:rPr lang="en-US" altLang="zh-CN" sz="3600" b="1">
                <a:solidFill>
                  <a:srgbClr val="000000"/>
                </a:solidFill>
                <a:latin typeface="Arial" panose="020B0604020202020204" pitchFamily="34" charset="0"/>
                <a:ea typeface="华文中宋" pitchFamily="2" charset="-122"/>
              </a:rPr>
              <a:t>19x = 114</a:t>
            </a:r>
          </a:p>
        </p:txBody>
      </p:sp>
      <p:sp>
        <p:nvSpPr>
          <p:cNvPr id="39951" name="Rectangle 15"/>
          <p:cNvSpPr/>
          <p:nvPr/>
        </p:nvSpPr>
        <p:spPr>
          <a:xfrm>
            <a:off x="5609590" y="3616325"/>
            <a:ext cx="4995863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Arial" panose="020B0604020202020204" pitchFamily="34" charset="0"/>
                <a:ea typeface="华文中宋" pitchFamily="2" charset="-122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华文中宋" pitchFamily="2" charset="-122"/>
              </a:rPr>
              <a:t>把</a:t>
            </a:r>
            <a:r>
              <a:rPr lang="en-US" altLang="zh-CN" sz="3600" b="1" dirty="0">
                <a:solidFill>
                  <a:srgbClr val="000000"/>
                </a:solidFill>
                <a:latin typeface="Arial" panose="020B0604020202020204" pitchFamily="34" charset="0"/>
                <a:ea typeface="华文中宋" pitchFamily="2" charset="-122"/>
              </a:rPr>
              <a:t>x = 6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华文中宋" pitchFamily="2" charset="-122"/>
              </a:rPr>
              <a:t>代入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①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得</a:t>
            </a:r>
          </a:p>
        </p:txBody>
      </p:sp>
      <p:sp>
        <p:nvSpPr>
          <p:cNvPr id="39952" name="Rectangle 16"/>
          <p:cNvSpPr/>
          <p:nvPr/>
        </p:nvSpPr>
        <p:spPr>
          <a:xfrm>
            <a:off x="5131753" y="5230813"/>
            <a:ext cx="33845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华文新魏" pitchFamily="2" charset="-122"/>
              </a:rPr>
              <a:t>原方程组的解为</a:t>
            </a:r>
          </a:p>
        </p:txBody>
      </p:sp>
      <p:sp>
        <p:nvSpPr>
          <p:cNvPr id="39957" name="Rectangle 21"/>
          <p:cNvSpPr/>
          <p:nvPr/>
        </p:nvSpPr>
        <p:spPr>
          <a:xfrm>
            <a:off x="7862253" y="2890838"/>
            <a:ext cx="2557462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400" b="1">
                <a:solidFill>
                  <a:srgbClr val="000000"/>
                </a:solidFill>
                <a:latin typeface="Arial" panose="020B0604020202020204" pitchFamily="34" charset="0"/>
                <a:ea typeface="华文中宋" pitchFamily="2" charset="-122"/>
              </a:rPr>
              <a:t>  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华文中宋" pitchFamily="2" charset="-122"/>
              </a:rPr>
              <a:t>即 </a:t>
            </a:r>
            <a:r>
              <a:rPr lang="en-US" altLang="zh-CN" sz="3200" b="1">
                <a:solidFill>
                  <a:srgbClr val="000000"/>
                </a:solidFill>
                <a:latin typeface="Arial" panose="020B0604020202020204" pitchFamily="34" charset="0"/>
                <a:ea typeface="华文中宋" pitchFamily="2" charset="-122"/>
              </a:rPr>
              <a:t>x = 6</a:t>
            </a:r>
          </a:p>
        </p:txBody>
      </p:sp>
      <p:sp>
        <p:nvSpPr>
          <p:cNvPr id="39958" name="Rectangle 22"/>
          <p:cNvSpPr/>
          <p:nvPr/>
        </p:nvSpPr>
        <p:spPr>
          <a:xfrm>
            <a:off x="6139815" y="4294188"/>
            <a:ext cx="3097213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18 + 4y = 16</a:t>
            </a:r>
          </a:p>
        </p:txBody>
      </p:sp>
      <p:sp>
        <p:nvSpPr>
          <p:cNvPr id="39959" name="Rectangle 23"/>
          <p:cNvSpPr/>
          <p:nvPr/>
        </p:nvSpPr>
        <p:spPr>
          <a:xfrm>
            <a:off x="7940040" y="1054100"/>
            <a:ext cx="3141663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9x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+ 12y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 = 48</a:t>
            </a:r>
          </a:p>
        </p:txBody>
      </p:sp>
      <p:sp>
        <p:nvSpPr>
          <p:cNvPr id="39960" name="Rectangle 24"/>
          <p:cNvSpPr/>
          <p:nvPr/>
        </p:nvSpPr>
        <p:spPr>
          <a:xfrm>
            <a:off x="5490528" y="1636713"/>
            <a:ext cx="2233612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 ②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×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2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得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:</a:t>
            </a:r>
          </a:p>
        </p:txBody>
      </p:sp>
      <p:sp>
        <p:nvSpPr>
          <p:cNvPr id="39961" name="Rectangle 25"/>
          <p:cNvSpPr/>
          <p:nvPr/>
        </p:nvSpPr>
        <p:spPr>
          <a:xfrm>
            <a:off x="7724140" y="1701800"/>
            <a:ext cx="3240088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10x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- 12y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 = 66</a:t>
            </a:r>
          </a:p>
        </p:txBody>
      </p:sp>
      <p:sp>
        <p:nvSpPr>
          <p:cNvPr id="39962" name="Rectangle 26"/>
          <p:cNvSpPr/>
          <p:nvPr/>
        </p:nvSpPr>
        <p:spPr>
          <a:xfrm>
            <a:off x="5492115" y="2212975"/>
            <a:ext cx="2233613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 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+ ④</a:t>
            </a:r>
            <a:r>
              <a:rPr lang="en-US" altLang="zh-CN" sz="3600" b="1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得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:</a:t>
            </a:r>
          </a:p>
        </p:txBody>
      </p:sp>
      <p:grpSp>
        <p:nvGrpSpPr>
          <p:cNvPr id="39974" name="Group 38"/>
          <p:cNvGrpSpPr/>
          <p:nvPr/>
        </p:nvGrpSpPr>
        <p:grpSpPr>
          <a:xfrm>
            <a:off x="8732203" y="4935538"/>
            <a:ext cx="3132137" cy="1374775"/>
            <a:chOff x="2562" y="3339"/>
            <a:chExt cx="2064" cy="981"/>
          </a:xfrm>
        </p:grpSpPr>
        <p:grpSp>
          <p:nvGrpSpPr>
            <p:cNvPr id="16404" name="Group 17"/>
            <p:cNvGrpSpPr/>
            <p:nvPr/>
          </p:nvGrpSpPr>
          <p:grpSpPr>
            <a:xfrm>
              <a:off x="2562" y="3339"/>
              <a:ext cx="2064" cy="981"/>
              <a:chOff x="2562" y="3339"/>
              <a:chExt cx="2064" cy="981"/>
            </a:xfrm>
          </p:grpSpPr>
          <p:graphicFrame>
            <p:nvGraphicFramePr>
              <p:cNvPr id="16405" name="Object 18"/>
              <p:cNvGraphicFramePr>
                <a:graphicFrameLocks noChangeAspect="1"/>
              </p:cNvGraphicFramePr>
              <p:nvPr/>
            </p:nvGraphicFramePr>
            <p:xfrm>
              <a:off x="2562" y="3385"/>
              <a:ext cx="334" cy="93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72" r:id="rId8" imgW="165100" imgH="215900" progId="Equation.3">
                      <p:embed/>
                    </p:oleObj>
                  </mc:Choice>
                  <mc:Fallback>
                    <p:oleObj r:id="rId8" imgW="165100" imgH="215900" progId="Equation.3">
                      <p:embed/>
                      <p:pic>
                        <p:nvPicPr>
                          <p:cNvPr id="0" name="图片 3078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2562" y="3385"/>
                            <a:ext cx="334" cy="935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406" name="Rectangle 19"/>
              <p:cNvSpPr/>
              <p:nvPr/>
            </p:nvSpPr>
            <p:spPr>
              <a:xfrm>
                <a:off x="2777" y="3812"/>
                <a:ext cx="1600" cy="4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r>
                  <a:rPr lang="en-US" altLang="zh-CN" sz="4400" b="1">
                    <a:solidFill>
                      <a:srgbClr val="000000"/>
                    </a:solidFill>
                    <a:latin typeface="Arial" panose="020B0604020202020204" pitchFamily="34" charset="0"/>
                    <a:ea typeface="华文中宋" pitchFamily="2" charset="-122"/>
                  </a:rPr>
                  <a:t>y = </a:t>
                </a:r>
                <a:r>
                  <a:rPr lang="en-US" altLang="zh-CN" sz="3600" b="1">
                    <a:solidFill>
                      <a:srgbClr val="000000"/>
                    </a:solidFill>
                    <a:latin typeface="Arial" panose="020B0604020202020204" pitchFamily="34" charset="0"/>
                    <a:ea typeface="华文中宋" pitchFamily="2" charset="-122"/>
                  </a:rPr>
                  <a:t>        </a:t>
                </a:r>
              </a:p>
            </p:txBody>
          </p:sp>
          <p:sp>
            <p:nvSpPr>
              <p:cNvPr id="16407" name="Rectangle 20"/>
              <p:cNvSpPr/>
              <p:nvPr/>
            </p:nvSpPr>
            <p:spPr>
              <a:xfrm>
                <a:off x="2562" y="3339"/>
                <a:ext cx="2064" cy="4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r>
                  <a:rPr lang="en-US" altLang="zh-CN" sz="4400" b="1">
                    <a:solidFill>
                      <a:srgbClr val="000000"/>
                    </a:solidFill>
                    <a:latin typeface="Arial" panose="020B0604020202020204" pitchFamily="34" charset="0"/>
                    <a:ea typeface="华文中宋" pitchFamily="2" charset="-122"/>
                  </a:rPr>
                  <a:t>  x = 6</a:t>
                </a:r>
              </a:p>
            </p:txBody>
          </p:sp>
        </p:grpSp>
        <p:grpSp>
          <p:nvGrpSpPr>
            <p:cNvPr id="16408" name="Group 31"/>
            <p:cNvGrpSpPr/>
            <p:nvPr/>
          </p:nvGrpSpPr>
          <p:grpSpPr>
            <a:xfrm>
              <a:off x="3379" y="3730"/>
              <a:ext cx="409" cy="590"/>
              <a:chOff x="4830" y="1706"/>
              <a:chExt cx="409" cy="590"/>
            </a:xfrm>
          </p:grpSpPr>
          <p:sp>
            <p:nvSpPr>
              <p:cNvPr id="16409" name="Text Box 27"/>
              <p:cNvSpPr txBox="1"/>
              <p:nvPr/>
            </p:nvSpPr>
            <p:spPr>
              <a:xfrm>
                <a:off x="4921" y="1706"/>
                <a:ext cx="31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000000"/>
                    </a:solidFill>
                    <a:latin typeface="Times New Roman" panose="02020603050405020304" charset="0"/>
                    <a:ea typeface="宋体" panose="02010600030101010101" pitchFamily="2" charset="-122"/>
                  </a:rPr>
                  <a:t>1</a:t>
                </a:r>
              </a:p>
            </p:txBody>
          </p:sp>
          <p:sp>
            <p:nvSpPr>
              <p:cNvPr id="16410" name="Text Box 28"/>
              <p:cNvSpPr txBox="1"/>
              <p:nvPr/>
            </p:nvSpPr>
            <p:spPr>
              <a:xfrm>
                <a:off x="4921" y="1969"/>
                <a:ext cx="31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000000"/>
                    </a:solidFill>
                    <a:latin typeface="Times New Roman" panose="02020603050405020304" charset="0"/>
                    <a:ea typeface="宋体" panose="02010600030101010101" pitchFamily="2" charset="-122"/>
                  </a:rPr>
                  <a:t>2</a:t>
                </a:r>
              </a:p>
            </p:txBody>
          </p:sp>
          <p:sp>
            <p:nvSpPr>
              <p:cNvPr id="16411" name="Line 29"/>
              <p:cNvSpPr/>
              <p:nvPr/>
            </p:nvSpPr>
            <p:spPr>
              <a:xfrm>
                <a:off x="4967" y="2024"/>
                <a:ext cx="181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6412" name="Line 30"/>
              <p:cNvSpPr/>
              <p:nvPr/>
            </p:nvSpPr>
            <p:spPr>
              <a:xfrm>
                <a:off x="4830" y="2024"/>
                <a:ext cx="91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sp>
        <p:nvSpPr>
          <p:cNvPr id="39950" name="Rectangle 14"/>
          <p:cNvSpPr/>
          <p:nvPr/>
        </p:nvSpPr>
        <p:spPr>
          <a:xfrm>
            <a:off x="8732203" y="4222750"/>
            <a:ext cx="25400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华文中宋" pitchFamily="2" charset="-122"/>
              </a:rPr>
              <a:t>即 </a:t>
            </a:r>
            <a:r>
              <a:rPr lang="en-US" altLang="zh-CN" sz="3200" b="1">
                <a:solidFill>
                  <a:srgbClr val="000000"/>
                </a:solidFill>
                <a:latin typeface="Arial" panose="020B0604020202020204" pitchFamily="34" charset="0"/>
                <a:ea typeface="华文中宋" pitchFamily="2" charset="-122"/>
              </a:rPr>
              <a:t>y =</a:t>
            </a:r>
            <a:r>
              <a:rPr lang="en-US" altLang="zh-CN" sz="3600" b="1">
                <a:solidFill>
                  <a:srgbClr val="000000"/>
                </a:solidFill>
                <a:latin typeface="Arial" panose="020B0604020202020204" pitchFamily="34" charset="0"/>
                <a:ea typeface="华文中宋" pitchFamily="2" charset="-122"/>
              </a:rPr>
              <a:t>         </a:t>
            </a:r>
          </a:p>
        </p:txBody>
      </p:sp>
      <p:grpSp>
        <p:nvGrpSpPr>
          <p:cNvPr id="39968" name="Group 32"/>
          <p:cNvGrpSpPr/>
          <p:nvPr/>
        </p:nvGrpSpPr>
        <p:grpSpPr>
          <a:xfrm>
            <a:off x="9956165" y="4078288"/>
            <a:ext cx="649288" cy="936625"/>
            <a:chOff x="4830" y="1706"/>
            <a:chExt cx="409" cy="590"/>
          </a:xfrm>
        </p:grpSpPr>
        <p:sp>
          <p:nvSpPr>
            <p:cNvPr id="16415" name="Text Box 33"/>
            <p:cNvSpPr txBox="1"/>
            <p:nvPr/>
          </p:nvSpPr>
          <p:spPr>
            <a:xfrm>
              <a:off x="4921" y="1706"/>
              <a:ext cx="31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solidFill>
                    <a:srgbClr val="0000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16416" name="Text Box 34"/>
            <p:cNvSpPr txBox="1"/>
            <p:nvPr/>
          </p:nvSpPr>
          <p:spPr>
            <a:xfrm>
              <a:off x="4921" y="1969"/>
              <a:ext cx="31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solidFill>
                    <a:srgbClr val="0000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2</a:t>
              </a:r>
            </a:p>
          </p:txBody>
        </p:sp>
        <p:sp>
          <p:nvSpPr>
            <p:cNvPr id="16417" name="Line 35"/>
            <p:cNvSpPr/>
            <p:nvPr/>
          </p:nvSpPr>
          <p:spPr>
            <a:xfrm>
              <a:off x="4967" y="2024"/>
              <a:ext cx="181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18" name="Line 36"/>
            <p:cNvSpPr/>
            <p:nvPr/>
          </p:nvSpPr>
          <p:spPr>
            <a:xfrm>
              <a:off x="4830" y="2024"/>
              <a:ext cx="91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39975" name="Rectangle 39"/>
          <p:cNvSpPr/>
          <p:nvPr/>
        </p:nvSpPr>
        <p:spPr>
          <a:xfrm>
            <a:off x="10748328" y="1846263"/>
            <a:ext cx="760412" cy="457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④ </a:t>
            </a:r>
          </a:p>
        </p:txBody>
      </p:sp>
      <p:sp>
        <p:nvSpPr>
          <p:cNvPr id="39976" name="Rectangle 40"/>
          <p:cNvSpPr/>
          <p:nvPr/>
        </p:nvSpPr>
        <p:spPr>
          <a:xfrm>
            <a:off x="10676890" y="1125538"/>
            <a:ext cx="863600" cy="457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③</a:t>
            </a:r>
          </a:p>
        </p:txBody>
      </p:sp>
      <p:sp>
        <p:nvSpPr>
          <p:cNvPr id="39977" name="Rectangle 41"/>
          <p:cNvSpPr/>
          <p:nvPr/>
        </p:nvSpPr>
        <p:spPr>
          <a:xfrm>
            <a:off x="3066098" y="1604645"/>
            <a:ext cx="4889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①</a:t>
            </a:r>
          </a:p>
        </p:txBody>
      </p:sp>
      <p:sp>
        <p:nvSpPr>
          <p:cNvPr id="39978" name="Rectangle 42"/>
          <p:cNvSpPr/>
          <p:nvPr/>
        </p:nvSpPr>
        <p:spPr>
          <a:xfrm>
            <a:off x="3066415" y="2263140"/>
            <a:ext cx="4889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②</a:t>
            </a:r>
          </a:p>
        </p:txBody>
      </p:sp>
      <p:sp>
        <p:nvSpPr>
          <p:cNvPr id="39980" name="Text Box 44"/>
          <p:cNvSpPr txBox="1"/>
          <p:nvPr/>
        </p:nvSpPr>
        <p:spPr>
          <a:xfrm>
            <a:off x="180340" y="3399155"/>
            <a:ext cx="4664075" cy="2799715"/>
          </a:xfrm>
          <a:prstGeom prst="rect">
            <a:avLst/>
          </a:prstGeom>
          <a:noFill/>
          <a:ln w="12700" cap="sq" cmpd="sng">
            <a:solidFill>
              <a:srgbClr val="FF0000"/>
            </a:solidFill>
            <a:prstDash val="solid"/>
            <a:miter/>
            <a:headEnd type="none" w="sm" len="sm"/>
            <a:tailEnd type="none" w="sm" len="sm"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3100BA"/>
                </a:solidFill>
                <a:latin typeface="+mn-ea"/>
              </a:rPr>
              <a:t>策略</a:t>
            </a:r>
            <a:r>
              <a:rPr lang="en-US" altLang="zh-CN" sz="3200" b="1" dirty="0">
                <a:solidFill>
                  <a:srgbClr val="3100BA"/>
                </a:solidFill>
                <a:latin typeface="+mn-ea"/>
              </a:rPr>
              <a:t>3</a:t>
            </a:r>
            <a:r>
              <a:rPr lang="zh-CN" altLang="en-US" sz="3200" b="1" dirty="0">
                <a:solidFill>
                  <a:srgbClr val="3100BA"/>
                </a:solidFill>
                <a:latin typeface="+mn-ea"/>
              </a:rPr>
              <a:t>：</a:t>
            </a: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3100BA"/>
                </a:solidFill>
                <a:latin typeface="+mn-ea"/>
              </a:rPr>
              <a:t>当未知数的</a:t>
            </a:r>
            <a:r>
              <a:rPr lang="zh-CN" altLang="en-US" sz="3200" b="1" dirty="0">
                <a:solidFill>
                  <a:srgbClr val="FF0000"/>
                </a:solidFill>
                <a:latin typeface="+mn-ea"/>
              </a:rPr>
              <a:t>系数没有特殊关系，</a:t>
            </a:r>
            <a:r>
              <a:rPr lang="zh-CN" altLang="en-US" sz="3200" b="1" dirty="0">
                <a:solidFill>
                  <a:srgbClr val="3100BA"/>
                </a:solidFill>
                <a:latin typeface="+mn-ea"/>
              </a:rPr>
              <a:t>则应将</a:t>
            </a:r>
            <a:r>
              <a:rPr lang="zh-CN" altLang="en-US" sz="3200" b="1" dirty="0">
                <a:solidFill>
                  <a:srgbClr val="FF0000"/>
                </a:solidFill>
                <a:latin typeface="+mn-ea"/>
              </a:rPr>
              <a:t>两个方程同时变形，</a:t>
            </a:r>
            <a:r>
              <a:rPr lang="zh-CN" altLang="en-US" sz="3200" b="1" dirty="0">
                <a:solidFill>
                  <a:srgbClr val="3100BA"/>
                </a:solidFill>
                <a:latin typeface="+mn-ea"/>
              </a:rPr>
              <a:t>同时选择系数比较小的未知数消元。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9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9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9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9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9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7" grpId="0"/>
      <p:bldP spid="39948" grpId="0"/>
      <p:bldP spid="39949" grpId="0"/>
      <p:bldP spid="39951" grpId="0"/>
      <p:bldP spid="39952" grpId="0"/>
      <p:bldP spid="39957" grpId="0"/>
      <p:bldP spid="39958" grpId="0"/>
      <p:bldP spid="39959" grpId="0"/>
      <p:bldP spid="39960" grpId="0"/>
      <p:bldP spid="39961" grpId="0"/>
      <p:bldP spid="39962" grpId="0"/>
      <p:bldP spid="39950" grpId="0"/>
      <p:bldP spid="39975" grpId="0"/>
      <p:bldP spid="39976" grpId="0"/>
      <p:bldP spid="39977" grpId="0"/>
      <p:bldP spid="39978" grpId="0"/>
      <p:bldP spid="39980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巩固练习</a:t>
            </a:r>
          </a:p>
        </p:txBody>
      </p: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042" name="矩形 87041"/>
          <p:cNvSpPr/>
          <p:nvPr/>
        </p:nvSpPr>
        <p:spPr>
          <a:xfrm>
            <a:off x="2464753" y="2597785"/>
            <a:ext cx="2141537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分别相加</a:t>
            </a:r>
          </a:p>
        </p:txBody>
      </p:sp>
      <p:sp>
        <p:nvSpPr>
          <p:cNvPr id="87043" name="矩形 87042"/>
          <p:cNvSpPr/>
          <p:nvPr/>
        </p:nvSpPr>
        <p:spPr>
          <a:xfrm>
            <a:off x="7630478" y="2564765"/>
            <a:ext cx="3873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y</a:t>
            </a:r>
          </a:p>
        </p:txBody>
      </p:sp>
      <p:sp>
        <p:nvSpPr>
          <p:cNvPr id="18435" name="文本框 87043"/>
          <p:cNvSpPr txBox="1"/>
          <p:nvPr/>
        </p:nvSpPr>
        <p:spPr>
          <a:xfrm>
            <a:off x="897890" y="1475105"/>
            <a:ext cx="27432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charset="0"/>
                <a:ea typeface="宋体" panose="02010600030101010101" pitchFamily="2" charset="-122"/>
              </a:rPr>
              <a:t>1.</a:t>
            </a:r>
            <a:r>
              <a:rPr lang="zh-CN" altLang="en-US" sz="3200" b="1" dirty="0">
                <a:latin typeface="Times New Roman" panose="02020603050405020304" charset="0"/>
                <a:ea typeface="宋体" panose="02010600030101010101" pitchFamily="2" charset="-122"/>
              </a:rPr>
              <a:t>已知方程组</a:t>
            </a:r>
          </a:p>
        </p:txBody>
      </p:sp>
      <p:sp>
        <p:nvSpPr>
          <p:cNvPr id="18436" name="左大括号 87044"/>
          <p:cNvSpPr/>
          <p:nvPr/>
        </p:nvSpPr>
        <p:spPr>
          <a:xfrm>
            <a:off x="3488690" y="1398905"/>
            <a:ext cx="304800" cy="838200"/>
          </a:xfrm>
          <a:prstGeom prst="leftBrace">
            <a:avLst>
              <a:gd name="adj1" fmla="val 22903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8437" name="矩形 87045"/>
          <p:cNvSpPr/>
          <p:nvPr/>
        </p:nvSpPr>
        <p:spPr>
          <a:xfrm>
            <a:off x="3793490" y="1017905"/>
            <a:ext cx="166370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</a:rPr>
              <a:t>x+3y=17</a:t>
            </a:r>
          </a:p>
        </p:txBody>
      </p:sp>
      <p:sp>
        <p:nvSpPr>
          <p:cNvPr id="18438" name="矩形 87046"/>
          <p:cNvSpPr/>
          <p:nvPr/>
        </p:nvSpPr>
        <p:spPr>
          <a:xfrm>
            <a:off x="3793490" y="1932305"/>
            <a:ext cx="1566863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</a:rPr>
              <a:t>2x-3y=6</a:t>
            </a:r>
          </a:p>
        </p:txBody>
      </p:sp>
      <p:sp>
        <p:nvSpPr>
          <p:cNvPr id="18439" name="矩形 87047"/>
          <p:cNvSpPr/>
          <p:nvPr/>
        </p:nvSpPr>
        <p:spPr>
          <a:xfrm>
            <a:off x="5393690" y="1551305"/>
            <a:ext cx="181610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latin typeface="Times New Roman" panose="02020603050405020304" charset="0"/>
                <a:ea typeface="宋体" panose="02010600030101010101" pitchFamily="2" charset="-122"/>
              </a:rPr>
              <a:t>两个方程</a:t>
            </a:r>
          </a:p>
        </p:txBody>
      </p:sp>
      <p:sp>
        <p:nvSpPr>
          <p:cNvPr id="18440" name="矩形 87048"/>
          <p:cNvSpPr/>
          <p:nvPr/>
        </p:nvSpPr>
        <p:spPr>
          <a:xfrm>
            <a:off x="4174490" y="2637155"/>
            <a:ext cx="34480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latin typeface="Times New Roman" panose="02020603050405020304" charset="0"/>
                <a:ea typeface="宋体" panose="02010600030101010101" pitchFamily="2" charset="-122"/>
              </a:rPr>
              <a:t>就可以消去未知数</a:t>
            </a:r>
          </a:p>
        </p:txBody>
      </p:sp>
      <p:grpSp>
        <p:nvGrpSpPr>
          <p:cNvPr id="18441" name="组合 87049"/>
          <p:cNvGrpSpPr/>
          <p:nvPr/>
        </p:nvGrpSpPr>
        <p:grpSpPr>
          <a:xfrm>
            <a:off x="2482215" y="3141980"/>
            <a:ext cx="5486400" cy="0"/>
            <a:chOff x="636" y="2166"/>
            <a:chExt cx="3456" cy="0"/>
          </a:xfrm>
        </p:grpSpPr>
        <p:sp>
          <p:nvSpPr>
            <p:cNvPr id="18442" name="直接连接符 87050"/>
            <p:cNvSpPr/>
            <p:nvPr/>
          </p:nvSpPr>
          <p:spPr>
            <a:xfrm>
              <a:off x="3852" y="2166"/>
              <a:ext cx="24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8443" name="直接连接符 87051"/>
            <p:cNvSpPr/>
            <p:nvPr/>
          </p:nvSpPr>
          <p:spPr>
            <a:xfrm>
              <a:off x="636" y="2166"/>
              <a:ext cx="1104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87053" name="矩形 87052"/>
          <p:cNvSpPr/>
          <p:nvPr/>
        </p:nvSpPr>
        <p:spPr>
          <a:xfrm>
            <a:off x="2696845" y="5049203"/>
            <a:ext cx="181610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分别相减</a:t>
            </a:r>
          </a:p>
        </p:txBody>
      </p:sp>
      <p:sp>
        <p:nvSpPr>
          <p:cNvPr id="18445" name="直接连接符 87053"/>
          <p:cNvSpPr/>
          <p:nvPr/>
        </p:nvSpPr>
        <p:spPr>
          <a:xfrm>
            <a:off x="7737475" y="5589905"/>
            <a:ext cx="3810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46" name="文本框 87054"/>
          <p:cNvSpPr txBox="1"/>
          <p:nvPr/>
        </p:nvSpPr>
        <p:spPr>
          <a:xfrm>
            <a:off x="932815" y="4156393"/>
            <a:ext cx="2743200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charset="0"/>
                <a:ea typeface="宋体" panose="02010600030101010101" pitchFamily="2" charset="-122"/>
              </a:rPr>
              <a:t>2.</a:t>
            </a:r>
            <a:r>
              <a:rPr lang="zh-CN" altLang="en-US" sz="3200" b="1" dirty="0">
                <a:latin typeface="Times New Roman" panose="02020603050405020304" charset="0"/>
                <a:ea typeface="宋体" panose="02010600030101010101" pitchFamily="2" charset="-122"/>
              </a:rPr>
              <a:t>已知方程组</a:t>
            </a:r>
          </a:p>
        </p:txBody>
      </p:sp>
      <p:sp>
        <p:nvSpPr>
          <p:cNvPr id="18447" name="左大括号 87055"/>
          <p:cNvSpPr/>
          <p:nvPr/>
        </p:nvSpPr>
        <p:spPr>
          <a:xfrm>
            <a:off x="3447415" y="3878580"/>
            <a:ext cx="457200" cy="1017588"/>
          </a:xfrm>
          <a:prstGeom prst="leftBrace">
            <a:avLst>
              <a:gd name="adj1" fmla="val 18537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8448" name="矩形 87056"/>
          <p:cNvSpPr/>
          <p:nvPr/>
        </p:nvSpPr>
        <p:spPr>
          <a:xfrm>
            <a:off x="3958590" y="3537268"/>
            <a:ext cx="1973263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</a:rPr>
              <a:t>25x-7y=16</a:t>
            </a:r>
          </a:p>
        </p:txBody>
      </p:sp>
      <p:sp>
        <p:nvSpPr>
          <p:cNvPr id="18449" name="矩形 87057"/>
          <p:cNvSpPr/>
          <p:nvPr/>
        </p:nvSpPr>
        <p:spPr>
          <a:xfrm>
            <a:off x="3904615" y="4488180"/>
            <a:ext cx="207010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</a:rPr>
              <a:t>25x+6y=10</a:t>
            </a:r>
          </a:p>
        </p:txBody>
      </p:sp>
      <p:sp>
        <p:nvSpPr>
          <p:cNvPr id="18450" name="矩形 87058"/>
          <p:cNvSpPr/>
          <p:nvPr/>
        </p:nvSpPr>
        <p:spPr>
          <a:xfrm>
            <a:off x="5885815" y="4107180"/>
            <a:ext cx="181610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latin typeface="Times New Roman" panose="02020603050405020304" charset="0"/>
                <a:ea typeface="宋体" panose="02010600030101010101" pitchFamily="2" charset="-122"/>
              </a:rPr>
              <a:t>两个方程</a:t>
            </a:r>
          </a:p>
        </p:txBody>
      </p:sp>
      <p:sp>
        <p:nvSpPr>
          <p:cNvPr id="18451" name="矩形 87059"/>
          <p:cNvSpPr/>
          <p:nvPr/>
        </p:nvSpPr>
        <p:spPr>
          <a:xfrm>
            <a:off x="4425950" y="5086668"/>
            <a:ext cx="344805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latin typeface="Times New Roman" panose="02020603050405020304" charset="0"/>
                <a:ea typeface="宋体" panose="02010600030101010101" pitchFamily="2" charset="-122"/>
              </a:rPr>
              <a:t>就可以消去未知数</a:t>
            </a:r>
          </a:p>
        </p:txBody>
      </p:sp>
      <p:sp>
        <p:nvSpPr>
          <p:cNvPr id="18452" name="直接连接符 87060"/>
          <p:cNvSpPr/>
          <p:nvPr/>
        </p:nvSpPr>
        <p:spPr>
          <a:xfrm>
            <a:off x="2661603" y="5589905"/>
            <a:ext cx="17526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53" name="矩形 87061"/>
          <p:cNvSpPr/>
          <p:nvPr/>
        </p:nvSpPr>
        <p:spPr>
          <a:xfrm>
            <a:off x="7810500" y="4978718"/>
            <a:ext cx="18415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sz="32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87063" name="矩形 87062"/>
          <p:cNvSpPr/>
          <p:nvPr/>
        </p:nvSpPr>
        <p:spPr>
          <a:xfrm>
            <a:off x="7773988" y="4977765"/>
            <a:ext cx="3873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x</a:t>
            </a:r>
          </a:p>
        </p:txBody>
      </p:sp>
      <p:sp>
        <p:nvSpPr>
          <p:cNvPr id="18456" name="文本框 87064"/>
          <p:cNvSpPr txBox="1"/>
          <p:nvPr/>
        </p:nvSpPr>
        <p:spPr>
          <a:xfrm>
            <a:off x="574040" y="2673668"/>
            <a:ext cx="2195513" cy="579437"/>
          </a:xfrm>
          <a:prstGeom prst="rect">
            <a:avLst/>
          </a:prstGeom>
          <a:noFill/>
          <a:ln w="76200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charset="0"/>
                <a:ea typeface="宋体" panose="02010600030101010101" pitchFamily="2" charset="-122"/>
              </a:rPr>
              <a:t>只要两边</a:t>
            </a:r>
          </a:p>
        </p:txBody>
      </p:sp>
      <p:sp>
        <p:nvSpPr>
          <p:cNvPr id="18457" name="文本框 87065"/>
          <p:cNvSpPr txBox="1"/>
          <p:nvPr/>
        </p:nvSpPr>
        <p:spPr>
          <a:xfrm>
            <a:off x="824865" y="5013643"/>
            <a:ext cx="2124075" cy="579437"/>
          </a:xfrm>
          <a:prstGeom prst="rect">
            <a:avLst/>
          </a:prstGeom>
          <a:noFill/>
          <a:ln w="76200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charset="0"/>
                <a:ea typeface="宋体" panose="02010600030101010101" pitchFamily="2" charset="-122"/>
              </a:rPr>
              <a:t>只要两边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7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7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  <p:bldP spid="87043" grpId="0"/>
      <p:bldP spid="87053" grpId="0"/>
      <p:bldP spid="8706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巩固练习</a:t>
            </a:r>
          </a:p>
        </p:txBody>
      </p: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81" name="左大括号 89089"/>
          <p:cNvSpPr/>
          <p:nvPr/>
        </p:nvSpPr>
        <p:spPr>
          <a:xfrm>
            <a:off x="5181600" y="1097915"/>
            <a:ext cx="304800" cy="1143000"/>
          </a:xfrm>
          <a:prstGeom prst="leftBrace">
            <a:avLst>
              <a:gd name="adj1" fmla="val 31250"/>
              <a:gd name="adj2" fmla="val 50000"/>
            </a:avLst>
          </a:prstGeom>
          <a:solidFill>
            <a:srgbClr val="FFFFFF"/>
          </a:solidFill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0482" name="矩形 89091"/>
          <p:cNvSpPr/>
          <p:nvPr/>
        </p:nvSpPr>
        <p:spPr>
          <a:xfrm>
            <a:off x="811530" y="1402715"/>
            <a:ext cx="43865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b="1" dirty="0">
                <a:latin typeface="Times New Roman" panose="02020603050405020304" charset="0"/>
                <a:ea typeface="宋体" panose="02010600030101010101" pitchFamily="2" charset="-122"/>
              </a:rPr>
              <a:t>3.  </a:t>
            </a:r>
            <a:r>
              <a:rPr lang="zh-CN" altLang="en-US" sz="3200" b="1" dirty="0">
                <a:latin typeface="Times New Roman" panose="02020603050405020304" charset="0"/>
                <a:ea typeface="宋体" panose="02010600030101010101" pitchFamily="2" charset="-122"/>
              </a:rPr>
              <a:t>已知</a:t>
            </a:r>
            <a:r>
              <a:rPr lang="en-US" altLang="zh-CN" sz="3200" b="1" dirty="0">
                <a:latin typeface="Times New Roman" panose="02020603050405020304" charset="0"/>
                <a:ea typeface="宋体" panose="02010600030101010101" pitchFamily="2" charset="-122"/>
              </a:rPr>
              <a:t>a</a:t>
            </a:r>
            <a:r>
              <a:rPr lang="zh-CN" altLang="en-US" sz="3200" b="1" dirty="0">
                <a:latin typeface="Times New Roman" panose="02020603050405020304" charset="0"/>
                <a:ea typeface="宋体" panose="02010600030101010101" pitchFamily="2" charset="-122"/>
              </a:rPr>
              <a:t>、</a:t>
            </a:r>
            <a:r>
              <a:rPr lang="en-US" altLang="zh-CN" sz="3200" b="1" dirty="0">
                <a:latin typeface="Times New Roman" panose="02020603050405020304" charset="0"/>
                <a:ea typeface="宋体" panose="02010600030101010101" pitchFamily="2" charset="-122"/>
              </a:rPr>
              <a:t>b</a:t>
            </a:r>
            <a:r>
              <a:rPr lang="zh-CN" altLang="en-US" sz="3200" b="1" dirty="0">
                <a:latin typeface="Times New Roman" panose="02020603050405020304" charset="0"/>
                <a:ea typeface="宋体" panose="02010600030101010101" pitchFamily="2" charset="-122"/>
              </a:rPr>
              <a:t>满足方程组</a:t>
            </a:r>
          </a:p>
        </p:txBody>
      </p:sp>
      <p:sp>
        <p:nvSpPr>
          <p:cNvPr id="20483" name="矩形 89092"/>
          <p:cNvSpPr/>
          <p:nvPr/>
        </p:nvSpPr>
        <p:spPr>
          <a:xfrm>
            <a:off x="5638800" y="869315"/>
            <a:ext cx="1482725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</a:rPr>
              <a:t>a+2b=8</a:t>
            </a:r>
          </a:p>
        </p:txBody>
      </p:sp>
      <p:sp>
        <p:nvSpPr>
          <p:cNvPr id="20484" name="矩形 89093"/>
          <p:cNvSpPr/>
          <p:nvPr/>
        </p:nvSpPr>
        <p:spPr>
          <a:xfrm>
            <a:off x="5638800" y="1936115"/>
            <a:ext cx="1482725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</a:rPr>
              <a:t>2a+b=7</a:t>
            </a:r>
          </a:p>
        </p:txBody>
      </p:sp>
      <p:sp>
        <p:nvSpPr>
          <p:cNvPr id="20485" name="矩形 89094"/>
          <p:cNvSpPr/>
          <p:nvPr/>
        </p:nvSpPr>
        <p:spPr>
          <a:xfrm>
            <a:off x="1143000" y="3136900"/>
            <a:ext cx="25654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err="1">
                <a:latin typeface="Times New Roman" panose="02020603050405020304" charset="0"/>
                <a:ea typeface="宋体" panose="02010600030101010101" pitchFamily="2" charset="-122"/>
              </a:rPr>
              <a:t>则</a:t>
            </a:r>
            <a:r>
              <a:rPr lang="en-US" altLang="zh-CN" sz="3200" b="1" err="1">
                <a:latin typeface="Times New Roman" panose="02020603050405020304" charset="0"/>
                <a:ea typeface="宋体" panose="02010600030101010101" pitchFamily="2" charset="-122"/>
              </a:rPr>
              <a:t>a+b</a:t>
            </a:r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</a:rPr>
              <a:t>=____</a:t>
            </a:r>
          </a:p>
        </p:txBody>
      </p:sp>
      <p:sp>
        <p:nvSpPr>
          <p:cNvPr id="89096" name="矩形 89095"/>
          <p:cNvSpPr/>
          <p:nvPr/>
        </p:nvSpPr>
        <p:spPr>
          <a:xfrm>
            <a:off x="2667000" y="3119755"/>
            <a:ext cx="3873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5</a:t>
            </a:r>
          </a:p>
        </p:txBody>
      </p:sp>
      <p:sp>
        <p:nvSpPr>
          <p:cNvPr id="20487" name="直接连接符 89096"/>
          <p:cNvSpPr/>
          <p:nvPr/>
        </p:nvSpPr>
        <p:spPr>
          <a:xfrm>
            <a:off x="2667000" y="3810000"/>
            <a:ext cx="457200" cy="0"/>
          </a:xfrm>
          <a:prstGeom prst="line">
            <a:avLst/>
          </a:prstGeom>
          <a:ln w="381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流程图: 可选过程 10"/>
          <p:cNvSpPr/>
          <p:nvPr/>
        </p:nvSpPr>
        <p:spPr>
          <a:xfrm>
            <a:off x="254968" y="903471"/>
            <a:ext cx="1596008" cy="576064"/>
          </a:xfrm>
          <a:prstGeom prst="flowChartAlternateProcess">
            <a:avLst/>
          </a:prstGeom>
          <a:solidFill>
            <a:srgbClr val="0000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+mj-ea"/>
                <a:ea typeface="+mj-ea"/>
              </a:rPr>
              <a:t>概念</a:t>
            </a:r>
          </a:p>
        </p:txBody>
      </p:sp>
      <p:sp>
        <p:nvSpPr>
          <p:cNvPr id="14" name="矩形 13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914265" y="1055370"/>
            <a:ext cx="272288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 dirty="0">
                <a:solidFill>
                  <a:srgbClr val="0000FF"/>
                </a:solidFill>
                <a:latin typeface="+mn-ea"/>
                <a:sym typeface="+mn-ea"/>
              </a:rPr>
              <a:t>加减消元法</a:t>
            </a:r>
          </a:p>
        </p:txBody>
      </p:sp>
      <p:sp>
        <p:nvSpPr>
          <p:cNvPr id="297986" name="文本框 297985"/>
          <p:cNvSpPr txBox="1"/>
          <p:nvPr/>
        </p:nvSpPr>
        <p:spPr>
          <a:xfrm>
            <a:off x="445135" y="1608455"/>
            <a:ext cx="1151699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  <a:spcBef>
                <a:spcPct val="50000"/>
              </a:spcBef>
              <a:buClrTx/>
            </a:pPr>
            <a:r>
              <a:rPr lang="zh-CN" altLang="en-US" sz="3600" b="1" i="1" u="sng" dirty="0">
                <a:solidFill>
                  <a:srgbClr val="171D25"/>
                </a:solidFill>
                <a:latin typeface="+mn-ea"/>
              </a:rPr>
              <a:t>当二元一次方程组的两个方程中</a:t>
            </a:r>
            <a:r>
              <a:rPr lang="zh-CN" altLang="en-US" sz="3600" b="1" i="1" u="sng" dirty="0">
                <a:solidFill>
                  <a:srgbClr val="0000FF"/>
                </a:solidFill>
                <a:latin typeface="+mn-ea"/>
              </a:rPr>
              <a:t>同一未知数</a:t>
            </a:r>
            <a:r>
              <a:rPr lang="zh-CN" altLang="en-US" sz="3600" b="1" i="1" u="sng" dirty="0">
                <a:solidFill>
                  <a:srgbClr val="171D25"/>
                </a:solidFill>
                <a:latin typeface="+mn-ea"/>
              </a:rPr>
              <a:t>的系数</a:t>
            </a:r>
            <a:r>
              <a:rPr lang="zh-CN" altLang="en-US" sz="3600" b="1" i="1" u="sng" dirty="0">
                <a:solidFill>
                  <a:srgbClr val="0000FF"/>
                </a:solidFill>
                <a:latin typeface="+mn-ea"/>
              </a:rPr>
              <a:t>相反</a:t>
            </a:r>
            <a:r>
              <a:rPr lang="zh-CN" altLang="en-US" sz="3600" b="1" i="1" u="sng" dirty="0">
                <a:solidFill>
                  <a:srgbClr val="171D25"/>
                </a:solidFill>
                <a:latin typeface="+mn-ea"/>
              </a:rPr>
              <a:t>或</a:t>
            </a:r>
            <a:r>
              <a:rPr lang="zh-CN" altLang="en-US" sz="3600" b="1" i="1" u="sng" dirty="0">
                <a:solidFill>
                  <a:srgbClr val="0000FF"/>
                </a:solidFill>
                <a:latin typeface="+mn-ea"/>
              </a:rPr>
              <a:t>相等</a:t>
            </a:r>
            <a:r>
              <a:rPr lang="zh-CN" altLang="en-US" sz="3600" b="1" i="1" u="sng" dirty="0">
                <a:solidFill>
                  <a:srgbClr val="171D25"/>
                </a:solidFill>
                <a:latin typeface="+mn-ea"/>
              </a:rPr>
              <a:t>时</a:t>
            </a:r>
            <a:r>
              <a:rPr lang="zh-CN" altLang="en-US" sz="3600" b="1" i="1" dirty="0">
                <a:solidFill>
                  <a:srgbClr val="171D25"/>
                </a:solidFill>
                <a:latin typeface="+mn-ea"/>
              </a:rPr>
              <a:t>，</a:t>
            </a:r>
            <a:r>
              <a:rPr lang="zh-CN" altLang="en-US" sz="3600" b="1" dirty="0">
                <a:solidFill>
                  <a:srgbClr val="171D25"/>
                </a:solidFill>
                <a:latin typeface="+mn-ea"/>
                <a:cs typeface="+mn-ea"/>
              </a:rPr>
              <a:t>通过将两个方程的两边分别</a:t>
            </a:r>
            <a:r>
              <a:rPr lang="zh-CN" altLang="en-US" sz="3600" b="1" dirty="0">
                <a:solidFill>
                  <a:srgbClr val="FF3399"/>
                </a:solidFill>
                <a:latin typeface="+mn-ea"/>
                <a:cs typeface="+mn-ea"/>
              </a:rPr>
              <a:t>相加</a:t>
            </a:r>
            <a:r>
              <a:rPr lang="zh-CN" altLang="en-US" sz="3600" b="1" dirty="0">
                <a:solidFill>
                  <a:srgbClr val="171D25"/>
                </a:solidFill>
                <a:latin typeface="+mn-ea"/>
                <a:cs typeface="+mn-ea"/>
              </a:rPr>
              <a:t>（或</a:t>
            </a:r>
            <a:r>
              <a:rPr lang="zh-CN" altLang="en-US" sz="3600" b="1" dirty="0">
                <a:solidFill>
                  <a:srgbClr val="FF3399"/>
                </a:solidFill>
                <a:latin typeface="+mn-ea"/>
                <a:cs typeface="+mn-ea"/>
              </a:rPr>
              <a:t>相减</a:t>
            </a:r>
            <a:r>
              <a:rPr lang="zh-CN" altLang="en-US" sz="3600" b="1" dirty="0">
                <a:solidFill>
                  <a:srgbClr val="171D25"/>
                </a:solidFill>
                <a:latin typeface="+mn-ea"/>
                <a:cs typeface="+mn-ea"/>
              </a:rPr>
              <a:t>）</a:t>
            </a:r>
            <a:r>
              <a:rPr lang="zh-CN" altLang="en-US" sz="3600" b="1" dirty="0">
                <a:solidFill>
                  <a:srgbClr val="FF3399"/>
                </a:solidFill>
                <a:latin typeface="+mn-ea"/>
                <a:cs typeface="+mn-ea"/>
              </a:rPr>
              <a:t>消去</a:t>
            </a:r>
            <a:r>
              <a:rPr lang="zh-CN" altLang="en-US" sz="3600" b="1" dirty="0">
                <a:solidFill>
                  <a:srgbClr val="171D25"/>
                </a:solidFill>
                <a:latin typeface="+mn-ea"/>
                <a:cs typeface="+mn-ea"/>
              </a:rPr>
              <a:t>一个未知数，将方程组转化为一元一次方程来解的方法叫做</a:t>
            </a:r>
            <a:r>
              <a:rPr lang="zh-CN" altLang="en-US" sz="3600" b="1" dirty="0">
                <a:solidFill>
                  <a:srgbClr val="FF3399"/>
                </a:solidFill>
                <a:latin typeface="+mn-ea"/>
                <a:cs typeface="+mn-ea"/>
              </a:rPr>
              <a:t>加减消元法</a:t>
            </a:r>
            <a:r>
              <a:rPr lang="zh-CN" altLang="en-US" sz="3600" b="1" dirty="0">
                <a:solidFill>
                  <a:srgbClr val="171D25"/>
                </a:solidFill>
                <a:latin typeface="+mn-ea"/>
                <a:cs typeface="+mn-ea"/>
              </a:rPr>
              <a:t>，简称</a:t>
            </a:r>
            <a:r>
              <a:rPr lang="zh-CN" altLang="en-US" sz="3600" b="1" dirty="0">
                <a:solidFill>
                  <a:srgbClr val="FF3399"/>
                </a:solidFill>
                <a:latin typeface="+mn-ea"/>
                <a:cs typeface="+mn-ea"/>
              </a:rPr>
              <a:t>加减法</a:t>
            </a:r>
            <a:r>
              <a:rPr lang="en-US" altLang="zh-CN" sz="3600" b="1" dirty="0">
                <a:solidFill>
                  <a:srgbClr val="171D25"/>
                </a:solidFill>
                <a:latin typeface="+mn-ea"/>
                <a:cs typeface="+mn-ea"/>
              </a:rPr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979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CC66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979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979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pic>
        <p:nvPicPr>
          <p:cNvPr id="6" name="图片 5" descr="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170" y="871220"/>
            <a:ext cx="9327515" cy="2828290"/>
          </a:xfrm>
          <a:prstGeom prst="rect">
            <a:avLst/>
          </a:prstGeom>
        </p:spPr>
      </p:pic>
      <p:pic>
        <p:nvPicPr>
          <p:cNvPr id="7" name="图片 6" descr="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5170" y="4022090"/>
            <a:ext cx="9631045" cy="2371090"/>
          </a:xfrm>
          <a:prstGeom prst="rect">
            <a:avLst/>
          </a:prstGeom>
        </p:spPr>
      </p:pic>
      <p:sp>
        <p:nvSpPr>
          <p:cNvPr id="217107" name="Rectangle 19"/>
          <p:cNvSpPr>
            <a:spLocks noChangeArrowheads="1"/>
          </p:cNvSpPr>
          <p:nvPr/>
        </p:nvSpPr>
        <p:spPr bwMode="auto">
          <a:xfrm>
            <a:off x="9036685" y="1367155"/>
            <a:ext cx="492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05" tIns="45651" rIns="91305" bIns="45651">
            <a:spAutoFit/>
          </a:bodyPr>
          <a:lstStyle/>
          <a:p>
            <a:r>
              <a:rPr kumimoji="1" lang="en-US" altLang="zh-CN" sz="3600" b="1">
                <a:solidFill>
                  <a:srgbClr val="FF0000"/>
                </a:solidFill>
                <a:latin typeface="Times New Roman" panose="02020603050405020304" charset="0"/>
              </a:rPr>
              <a:t>B</a:t>
            </a: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auto">
          <a:xfrm>
            <a:off x="9441815" y="4587240"/>
            <a:ext cx="492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05" tIns="45651" rIns="91305" bIns="45651">
            <a:spAutoFit/>
          </a:bodyPr>
          <a:lstStyle/>
          <a:p>
            <a:r>
              <a:rPr kumimoji="1" lang="en-US" altLang="zh-CN" sz="3600" b="1">
                <a:solidFill>
                  <a:srgbClr val="FF0000"/>
                </a:solidFill>
                <a:latin typeface="Times New Roman" panose="02020603050405020304" charset="0"/>
              </a:rPr>
              <a:t>B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21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107" grpId="0" autoUpdateAnimBg="0"/>
      <p:bldP spid="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pic>
        <p:nvPicPr>
          <p:cNvPr id="7" name="图片 6" descr="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460" y="904240"/>
            <a:ext cx="7527290" cy="210693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4180" y="1350010"/>
            <a:ext cx="8629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latin typeface="+mn-ea"/>
                <a:cs typeface="+mn-ea"/>
              </a:rPr>
              <a:t>3</a:t>
            </a:r>
            <a:r>
              <a:rPr lang="zh-CN" altLang="en-US" sz="3600" b="1">
                <a:latin typeface="+mn-ea"/>
                <a:cs typeface="+mn-ea"/>
              </a:rPr>
              <a:t>、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pic>
        <p:nvPicPr>
          <p:cNvPr id="6" name="图片 5" descr="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8080" y="1127760"/>
            <a:ext cx="8297545" cy="204279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4180" y="1350010"/>
            <a:ext cx="8629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latin typeface="+mn-ea"/>
                <a:cs typeface="+mn-ea"/>
              </a:rPr>
              <a:t>4</a:t>
            </a:r>
            <a:r>
              <a:rPr lang="zh-CN" altLang="en-US" sz="3600" b="1">
                <a:latin typeface="+mn-ea"/>
                <a:cs typeface="+mn-ea"/>
              </a:rPr>
              <a:t>、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/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/>
          <p:cNvSpPr txBox="1"/>
          <p:nvPr/>
        </p:nvSpPr>
        <p:spPr>
          <a:xfrm>
            <a:off x="1554045" y="1563638"/>
            <a:ext cx="7055916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了解什么是加减消元法？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/>
          <p:cNvSpPr txBox="1"/>
          <p:nvPr/>
        </p:nvSpPr>
        <p:spPr>
          <a:xfrm>
            <a:off x="1560195" y="2715895"/>
            <a:ext cx="8263255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如何运用加减法解二元一次方程组？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  <p:graphicFrame>
        <p:nvGraphicFramePr>
          <p:cNvPr id="11" name="对象 10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638800" y="3001010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r:id="rId6" imgW="914400" imgH="215900" progId="Equation.KSEE3">
                  <p:embed/>
                </p:oleObj>
              </mc:Choice>
              <mc:Fallback>
                <p:oleObj r:id="rId6" imgW="914400" imgH="215900" progId="Equation.KSEE3">
                  <p:embed/>
                  <p:pic>
                    <p:nvPicPr>
                      <p:cNvPr id="0" name="图片 2050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38800" y="3001010"/>
                        <a:ext cx="9144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4" name="Text Box 1105"/>
          <p:cNvSpPr txBox="1"/>
          <p:nvPr/>
        </p:nvSpPr>
        <p:spPr>
          <a:xfrm>
            <a:off x="452755" y="1286510"/>
            <a:ext cx="391858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用代入法解方程组</a:t>
            </a:r>
          </a:p>
        </p:txBody>
      </p:sp>
      <p:sp>
        <p:nvSpPr>
          <p:cNvPr id="13316" name="AutoShape 1106"/>
          <p:cNvSpPr/>
          <p:nvPr/>
        </p:nvSpPr>
        <p:spPr>
          <a:xfrm>
            <a:off x="4269105" y="1151890"/>
            <a:ext cx="342900" cy="913765"/>
          </a:xfrm>
          <a:prstGeom prst="leftBrace">
            <a:avLst>
              <a:gd name="adj1" fmla="val 33744"/>
              <a:gd name="adj2" fmla="val 50000"/>
            </a:avLst>
          </a:prstGeom>
          <a:noFill/>
          <a:ln w="12700" cap="sq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7" name="Text Box 1107"/>
          <p:cNvSpPr txBox="1"/>
          <p:nvPr/>
        </p:nvSpPr>
        <p:spPr>
          <a:xfrm>
            <a:off x="4612005" y="991235"/>
            <a:ext cx="2895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3x+2y=14   </a:t>
            </a: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 </a:t>
            </a:r>
          </a:p>
        </p:txBody>
      </p:sp>
      <p:sp>
        <p:nvSpPr>
          <p:cNvPr id="13318" name="Text Box 1108"/>
          <p:cNvSpPr txBox="1"/>
          <p:nvPr/>
        </p:nvSpPr>
        <p:spPr>
          <a:xfrm>
            <a:off x="4627245" y="1623695"/>
            <a:ext cx="368808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x-y=3      </a:t>
            </a: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 </a:t>
            </a:r>
          </a:p>
        </p:txBody>
      </p:sp>
      <p:sp>
        <p:nvSpPr>
          <p:cNvPr id="13323" name="AutoShape 1112"/>
          <p:cNvSpPr/>
          <p:nvPr/>
        </p:nvSpPr>
        <p:spPr>
          <a:xfrm>
            <a:off x="5654040" y="4942205"/>
            <a:ext cx="161925" cy="822960"/>
          </a:xfrm>
          <a:prstGeom prst="leftBrace">
            <a:avLst>
              <a:gd name="adj1" fmla="val 39604"/>
              <a:gd name="adj2" fmla="val 50000"/>
            </a:avLst>
          </a:prstGeom>
          <a:noFill/>
          <a:ln w="25400" cap="sq" cmpd="sng">
            <a:solidFill>
              <a:srgbClr val="171D25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24" name="Text Box 1114"/>
          <p:cNvSpPr txBox="1"/>
          <p:nvPr/>
        </p:nvSpPr>
        <p:spPr>
          <a:xfrm>
            <a:off x="5847080" y="4832985"/>
            <a:ext cx="1706563" cy="1026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x=4</a:t>
            </a:r>
            <a:r>
              <a:rPr lang="zh-CN" altLang="en-US" sz="32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y=1 </a:t>
            </a:r>
            <a:r>
              <a:rPr lang="zh-CN" altLang="en-US" sz="32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</p:txBody>
      </p:sp>
      <p:sp>
        <p:nvSpPr>
          <p:cNvPr id="13322" name="Text Box 1111"/>
          <p:cNvSpPr txBox="1"/>
          <p:nvPr/>
        </p:nvSpPr>
        <p:spPr>
          <a:xfrm>
            <a:off x="1221105" y="2179955"/>
            <a:ext cx="6294755" cy="3449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解：由</a:t>
            </a:r>
            <a:r>
              <a:rPr lang="zh-CN" altLang="en-US" sz="24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②</a:t>
            </a: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得：</a:t>
            </a:r>
            <a:r>
              <a:rPr lang="en-US" altLang="zh-CN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x=y+3  </a:t>
            </a:r>
            <a:r>
              <a:rPr lang="en-US" altLang="zh-CN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charset="0"/>
              </a:rPr>
              <a:t>.</a:t>
            </a: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将</a:t>
            </a:r>
            <a:r>
              <a:rPr lang="en-US" altLang="zh-CN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charset="0"/>
              </a:rPr>
              <a:t></a:t>
            </a: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代入</a:t>
            </a:r>
            <a:r>
              <a:rPr lang="en-US" altLang="zh-CN" sz="2400" b="1">
                <a:solidFill>
                  <a:srgbClr val="171D25"/>
                </a:solidFill>
                <a:latin typeface="宋体" panose="02010600030101010101" pitchFamily="2" charset="-122"/>
                <a:sym typeface="+mn-ea"/>
              </a:rPr>
              <a:t>①</a:t>
            </a: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，得</a:t>
            </a: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y+3</a:t>
            </a: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+2y=14                           </a:t>
            </a:r>
          </a:p>
          <a:p>
            <a:pPr>
              <a:lnSpc>
                <a:spcPct val="130000"/>
              </a:lnSpc>
            </a:pPr>
            <a:r>
              <a:rPr lang="en-US" altLang="zh-CN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lang="zh-CN" altLang="en-US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解得：</a:t>
            </a:r>
            <a:r>
              <a:rPr lang="en-US" altLang="zh-CN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y=1</a:t>
            </a:r>
            <a:r>
              <a:rPr lang="zh-CN" altLang="en-US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en-US" altLang="zh-CN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</a:t>
            </a:r>
          </a:p>
          <a:p>
            <a:pPr>
              <a:lnSpc>
                <a:spcPct val="130000"/>
              </a:lnSpc>
            </a:pPr>
            <a:r>
              <a:rPr lang="en-US" altLang="zh-CN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将</a:t>
            </a:r>
            <a:r>
              <a:rPr lang="en-US" altLang="zh-CN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y=1</a:t>
            </a: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代入</a:t>
            </a:r>
            <a:r>
              <a:rPr lang="en-US" altLang="zh-CN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charset="0"/>
              </a:rPr>
              <a:t></a:t>
            </a: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，得</a:t>
            </a:r>
            <a:r>
              <a:rPr lang="en-US" altLang="zh-CN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x=4</a:t>
            </a: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所以，原方程组的解是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63540" y="2248535"/>
            <a:ext cx="5622290" cy="6400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60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……………………</a:t>
            </a:r>
            <a:r>
              <a:rPr lang="zh-CN" altLang="en-US" sz="28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变形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453380" y="2787015"/>
            <a:ext cx="5622290" cy="6400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60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……………………</a:t>
            </a:r>
            <a:r>
              <a:rPr lang="zh-CN" altLang="en-US" sz="28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代入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458460" y="3919855"/>
            <a:ext cx="5622290" cy="6400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60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……………………</a:t>
            </a:r>
            <a:r>
              <a:rPr lang="zh-CN" altLang="en-US" sz="28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求解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463540" y="4473575"/>
            <a:ext cx="5622290" cy="6400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60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……………………</a:t>
            </a:r>
            <a:r>
              <a:rPr lang="zh-CN" altLang="en-US" sz="28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回代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824980" y="5103495"/>
            <a:ext cx="3503930" cy="6400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60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……………</a:t>
            </a:r>
            <a:r>
              <a:rPr lang="zh-CN" altLang="en-US" sz="28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结论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872605" y="1097915"/>
            <a:ext cx="716915" cy="457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sym typeface="+mn-ea"/>
              </a:rPr>
              <a:t>①</a:t>
            </a:r>
            <a:endParaRPr lang="zh-CN" altLang="en-US" sz="2400"/>
          </a:p>
        </p:txBody>
      </p:sp>
      <p:sp>
        <p:nvSpPr>
          <p:cNvPr id="15" name="文本框 14"/>
          <p:cNvSpPr txBox="1"/>
          <p:nvPr/>
        </p:nvSpPr>
        <p:spPr>
          <a:xfrm>
            <a:off x="6887845" y="1684655"/>
            <a:ext cx="642620" cy="4572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sym typeface="+mn-ea"/>
              </a:rPr>
              <a:t>② </a:t>
            </a:r>
            <a:endParaRPr lang="zh-CN" altLang="en-US" sz="24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3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3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3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3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3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3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3" grpId="0" bldLvl="0" animBg="1"/>
      <p:bldP spid="13324" grpId="0"/>
      <p:bldP spid="8" grpId="0"/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3316" name="AutoShape 1106"/>
          <p:cNvSpPr/>
          <p:nvPr/>
        </p:nvSpPr>
        <p:spPr>
          <a:xfrm>
            <a:off x="4081145" y="1105535"/>
            <a:ext cx="342900" cy="913765"/>
          </a:xfrm>
          <a:prstGeom prst="leftBrace">
            <a:avLst>
              <a:gd name="adj1" fmla="val 33744"/>
              <a:gd name="adj2" fmla="val 50000"/>
            </a:avLst>
          </a:prstGeom>
          <a:noFill/>
          <a:ln w="38100" cap="sq" cmpd="sng">
            <a:solidFill>
              <a:srgbClr val="171D25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17" name="对象 16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507865" y="1010285"/>
          <a:ext cx="2647950" cy="629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r:id="rId6" imgW="787400" imgH="203200" progId="Equation.KSEE3">
                  <p:embed/>
                </p:oleObj>
              </mc:Choice>
              <mc:Fallback>
                <p:oleObj r:id="rId6" imgW="787400" imgH="2032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7865" y="1010285"/>
                        <a:ext cx="2647950" cy="6292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522153" y="1578610"/>
          <a:ext cx="2619375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r:id="rId8" imgW="876300" imgH="203200" progId="Equation.KSEE3">
                  <p:embed/>
                </p:oleObj>
              </mc:Choice>
              <mc:Fallback>
                <p:oleObj r:id="rId8" imgW="876300" imgH="203200" progId="Equation.KSEE3">
                  <p:embed/>
                  <p:pic>
                    <p:nvPicPr>
                      <p:cNvPr id="0" name="图片 1028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22153" y="1578610"/>
                        <a:ext cx="2619375" cy="644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72" name="矩形 23571"/>
          <p:cNvSpPr/>
          <p:nvPr/>
        </p:nvSpPr>
        <p:spPr>
          <a:xfrm>
            <a:off x="7209473" y="1061403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l"/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①</a:t>
            </a:r>
          </a:p>
        </p:txBody>
      </p:sp>
      <p:sp>
        <p:nvSpPr>
          <p:cNvPr id="23573" name="矩形 23572"/>
          <p:cNvSpPr/>
          <p:nvPr/>
        </p:nvSpPr>
        <p:spPr>
          <a:xfrm>
            <a:off x="7224713" y="1634173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l"/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②</a:t>
            </a:r>
          </a:p>
        </p:txBody>
      </p:sp>
      <p:sp>
        <p:nvSpPr>
          <p:cNvPr id="23585" name="矩形 23584"/>
          <p:cNvSpPr/>
          <p:nvPr/>
        </p:nvSpPr>
        <p:spPr>
          <a:xfrm>
            <a:off x="5248593" y="1841818"/>
            <a:ext cx="6942926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l"/>
            <a:r>
              <a:rPr lang="en-US" altLang="zh-CN" sz="2800" b="1" dirty="0">
                <a:solidFill>
                  <a:srgbClr val="171D25"/>
                </a:solidFill>
                <a:latin typeface="Times New Roman" panose="02020603050405020304" charset="0"/>
                <a:ea typeface="宋体" panose="02010600030101010101" pitchFamily="2" charset="-122"/>
              </a:rPr>
              <a:t>①</a:t>
            </a:r>
            <a:r>
              <a:rPr lang="zh-CN" altLang="en-US" sz="2800" b="1" dirty="0">
                <a:solidFill>
                  <a:srgbClr val="171D25"/>
                </a:solidFill>
                <a:latin typeface="Times New Roman" panose="02020603050405020304" charset="0"/>
                <a:ea typeface="宋体" panose="02010600030101010101" pitchFamily="2" charset="-122"/>
              </a:rPr>
              <a:t>左边    </a:t>
            </a:r>
            <a:r>
              <a:rPr lang="en-US" altLang="zh-CN" sz="2800" b="1" dirty="0">
                <a:solidFill>
                  <a:srgbClr val="171D25"/>
                </a:solidFill>
                <a:latin typeface="Times New Roman" panose="02020603050405020304" charset="0"/>
                <a:ea typeface="宋体" panose="02010600030101010101" pitchFamily="2" charset="-122"/>
              </a:rPr>
              <a:t>+  ②  </a:t>
            </a:r>
            <a:r>
              <a:rPr lang="zh-CN" altLang="en-US" sz="2800" b="1" dirty="0">
                <a:solidFill>
                  <a:srgbClr val="171D25"/>
                </a:solidFill>
                <a:latin typeface="Times New Roman" panose="02020603050405020304" charset="0"/>
                <a:ea typeface="宋体" panose="02010600030101010101" pitchFamily="2" charset="-122"/>
              </a:rPr>
              <a:t>左边      </a:t>
            </a:r>
            <a:r>
              <a:rPr lang="en-US" altLang="zh-CN" sz="2800" b="1" dirty="0">
                <a:solidFill>
                  <a:srgbClr val="171D25"/>
                </a:solidFill>
                <a:latin typeface="Times New Roman" panose="02020603050405020304" charset="0"/>
                <a:ea typeface="宋体" panose="02010600030101010101" pitchFamily="2" charset="-122"/>
              </a:rPr>
              <a:t>= ① </a:t>
            </a:r>
            <a:r>
              <a:rPr lang="zh-CN" altLang="en-US" sz="2800" b="1" dirty="0">
                <a:solidFill>
                  <a:srgbClr val="171D25"/>
                </a:solidFill>
                <a:latin typeface="Times New Roman" panose="02020603050405020304" charset="0"/>
                <a:ea typeface="宋体" panose="02010600030101010101" pitchFamily="2" charset="-122"/>
              </a:rPr>
              <a:t>右边 </a:t>
            </a:r>
            <a:r>
              <a:rPr lang="en-US" altLang="zh-CN" sz="2800" b="1" dirty="0">
                <a:solidFill>
                  <a:srgbClr val="171D25"/>
                </a:solidFill>
                <a:latin typeface="Times New Roman" panose="02020603050405020304" charset="0"/>
                <a:ea typeface="宋体" panose="02010600030101010101" pitchFamily="2" charset="-122"/>
              </a:rPr>
              <a:t>+ ②</a:t>
            </a:r>
            <a:r>
              <a:rPr lang="zh-CN" altLang="en-US" sz="2800" b="1" dirty="0">
                <a:solidFill>
                  <a:srgbClr val="171D25"/>
                </a:solidFill>
                <a:latin typeface="Times New Roman" panose="02020603050405020304" charset="0"/>
                <a:ea typeface="宋体" panose="02010600030101010101" pitchFamily="2" charset="-122"/>
              </a:rPr>
              <a:t>右边</a:t>
            </a:r>
          </a:p>
        </p:txBody>
      </p:sp>
      <p:graphicFrame>
        <p:nvGraphicFramePr>
          <p:cNvPr id="20" name="对象 19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995545" y="1121410"/>
          <a:ext cx="6252845" cy="565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r:id="rId10" imgW="2044700" imgH="203200" progId="Equation.KSEE3">
                  <p:embed/>
                </p:oleObj>
              </mc:Choice>
              <mc:Fallback>
                <p:oleObj r:id="rId10" imgW="2044700" imgH="203200" progId="Equation.KSEE3">
                  <p:embed/>
                  <p:pic>
                    <p:nvPicPr>
                      <p:cNvPr id="0" name="图片 2052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995545" y="1121410"/>
                        <a:ext cx="6252845" cy="5657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861685" y="2365375"/>
          <a:ext cx="3949065" cy="614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r:id="rId12" imgW="1358900" imgH="203200" progId="Equation.KSEE3">
                  <p:embed/>
                </p:oleObj>
              </mc:Choice>
              <mc:Fallback>
                <p:oleObj r:id="rId12" imgW="1358900" imgH="203200" progId="Equation.KSEE3">
                  <p:embed/>
                  <p:pic>
                    <p:nvPicPr>
                      <p:cNvPr id="0" name="图片 2053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861685" y="2365375"/>
                        <a:ext cx="3949065" cy="614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7416165" y="3020695"/>
          <a:ext cx="2447290" cy="598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" r:id="rId14" imgW="787400" imgH="203200" progId="Equation.KSEE3">
                  <p:embed/>
                </p:oleObj>
              </mc:Choice>
              <mc:Fallback>
                <p:oleObj r:id="rId14" imgW="787400" imgH="203200" progId="Equation.KSEE3">
                  <p:embed/>
                  <p:pic>
                    <p:nvPicPr>
                      <p:cNvPr id="0" name="图片 2054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416165" y="3020695"/>
                        <a:ext cx="2447290" cy="5981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8368030" y="3658235"/>
          <a:ext cx="1442720" cy="528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" r:id="rId16" imgW="482600" imgH="177165" progId="Equation.KSEE3">
                  <p:embed/>
                </p:oleObj>
              </mc:Choice>
              <mc:Fallback>
                <p:oleObj r:id="rId16" imgW="482600" imgH="177165" progId="Equation.KSEE3">
                  <p:embed/>
                  <p:pic>
                    <p:nvPicPr>
                      <p:cNvPr id="0" name="图片 2055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8368030" y="3658235"/>
                        <a:ext cx="1442720" cy="5283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606" name="矩形 24605"/>
          <p:cNvSpPr/>
          <p:nvPr/>
        </p:nvSpPr>
        <p:spPr>
          <a:xfrm>
            <a:off x="749300" y="4915218"/>
            <a:ext cx="11365230" cy="147002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lvl="0" algn="l">
              <a:lnSpc>
                <a:spcPct val="14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方程组结构特征：</a:t>
            </a:r>
          </a:p>
          <a:p>
            <a:pPr lvl="0" algn="l">
              <a:lnSpc>
                <a:spcPct val="14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方程组中的两个方程，未知数</a:t>
            </a:r>
            <a:r>
              <a:rPr lang="en-US" altLang="zh-CN" sz="3200" b="1" dirty="0">
                <a:solidFill>
                  <a:srgbClr val="FF0000"/>
                </a:solidFill>
                <a:latin typeface="+mn-ea"/>
                <a:cs typeface="+mn-ea"/>
              </a:rPr>
              <a:t>y</a:t>
            </a: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的</a:t>
            </a:r>
            <a:r>
              <a:rPr lang="zh-CN" altLang="en-US" sz="3200" b="1" dirty="0">
                <a:solidFill>
                  <a:srgbClr val="FF0000"/>
                </a:solidFill>
                <a:latin typeface="+mn-ea"/>
                <a:cs typeface="+mn-ea"/>
              </a:rPr>
              <a:t>系数互为相反数</a:t>
            </a: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。</a:t>
            </a:r>
          </a:p>
        </p:txBody>
      </p:sp>
      <p:sp>
        <p:nvSpPr>
          <p:cNvPr id="22551" name="矩形 22550"/>
          <p:cNvSpPr/>
          <p:nvPr/>
        </p:nvSpPr>
        <p:spPr>
          <a:xfrm>
            <a:off x="8532495" y="4293870"/>
            <a:ext cx="1278255" cy="521970"/>
          </a:xfrm>
          <a:prstGeom prst="rect">
            <a:avLst/>
          </a:prstGeom>
          <a:noFill/>
          <a:ln w="76200">
            <a:noFill/>
          </a:ln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3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12969 0.002315 " pathEditMode="relative" ptsTypes="">
                                      <p:cBhvr>
                                        <p:cTn id="12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12969 0.002315 " pathEditMode="relative" ptsTypes="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12969 0.002315 " pathEditMode="relative" ptsTypes="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12969 0.002315 " pathEditMode="relative" ptsTypes="">
                                      <p:cBhvr>
                                        <p:cTn id="18" dur="2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12969 0.002315 " pathEditMode="relative" ptsTypes="">
                                      <p:cBhvr>
                                        <p:cTn id="20" dur="2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ldLvl="0" animBg="1"/>
      <p:bldP spid="23572" grpId="0"/>
      <p:bldP spid="23573" grpId="0"/>
      <p:bldP spid="23585" grpId="0"/>
      <p:bldP spid="24606" grpId="0"/>
      <p:bldP spid="225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aphicFrame>
        <p:nvGraphicFramePr>
          <p:cNvPr id="22532" name="对象 22531"/>
          <p:cNvGraphicFramePr/>
          <p:nvPr/>
        </p:nvGraphicFramePr>
        <p:xfrm>
          <a:off x="6263471" y="4935891"/>
          <a:ext cx="1565910" cy="1154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r:id="rId6" imgW="431800" imgH="457200" progId="Equation.3">
                  <p:embed/>
                </p:oleObj>
              </mc:Choice>
              <mc:Fallback>
                <p:oleObj r:id="rId6" imgW="431800" imgH="457200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263471" y="4935891"/>
                        <a:ext cx="1565910" cy="11544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4" name="矩形 22533"/>
          <p:cNvSpPr/>
          <p:nvPr/>
        </p:nvSpPr>
        <p:spPr>
          <a:xfrm>
            <a:off x="3901877" y="4225993"/>
            <a:ext cx="228600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algn="l"/>
            <a:r>
              <a:rPr lang="en-US" altLang="zh-CN" sz="1400" b="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 </a:t>
            </a:r>
            <a:endParaRPr lang="en-US" altLang="zh-CN" sz="2400" b="0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22549" name="矩形 22548"/>
          <p:cNvSpPr/>
          <p:nvPr/>
        </p:nvSpPr>
        <p:spPr>
          <a:xfrm>
            <a:off x="2536627" y="2030480"/>
            <a:ext cx="4572000" cy="1005840"/>
          </a:xfrm>
          <a:prstGeom prst="rect">
            <a:avLst/>
          </a:prstGeom>
          <a:noFill/>
          <a:ln w="76200">
            <a:noFill/>
          </a:ln>
        </p:spPr>
        <p:txBody>
          <a:bodyPr>
            <a:spAutoFit/>
          </a:bodyPr>
          <a:lstStyle/>
          <a:p>
            <a:pPr lvl="0" algn="l"/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由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①+②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得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 </a:t>
            </a:r>
          </a:p>
          <a:p>
            <a:pPr lvl="0" algn="l"/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5x=10   </a:t>
            </a:r>
            <a:r>
              <a:rPr lang="en-US" altLang="zh-CN" sz="3200" b="0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                       </a:t>
            </a:r>
          </a:p>
        </p:txBody>
      </p:sp>
      <p:sp>
        <p:nvSpPr>
          <p:cNvPr id="22550" name="矩形 22549"/>
          <p:cNvSpPr/>
          <p:nvPr/>
        </p:nvSpPr>
        <p:spPr>
          <a:xfrm>
            <a:off x="2532817" y="3494155"/>
            <a:ext cx="3733800" cy="579120"/>
          </a:xfrm>
          <a:prstGeom prst="rect">
            <a:avLst/>
          </a:prstGeom>
          <a:noFill/>
          <a:ln w="76200">
            <a:noFill/>
          </a:ln>
        </p:spPr>
        <p:txBody>
          <a:bodyPr wrap="squar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把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代入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，得     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 </a:t>
            </a:r>
            <a:r>
              <a:rPr lang="zh-CN" altLang="en-US" sz="3200" b="0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          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22551" name="矩形 22550"/>
          <p:cNvSpPr/>
          <p:nvPr/>
        </p:nvSpPr>
        <p:spPr>
          <a:xfrm>
            <a:off x="3058597" y="3021398"/>
            <a:ext cx="1972310" cy="518160"/>
          </a:xfrm>
          <a:prstGeom prst="rect">
            <a:avLst/>
          </a:prstGeom>
          <a:noFill/>
          <a:ln w="76200">
            <a:noFill/>
          </a:ln>
        </p:spPr>
        <p:txBody>
          <a:bodyPr wrap="none" anchor="t">
            <a:spAutoFit/>
          </a:bodyPr>
          <a:lstStyle/>
          <a:p>
            <a:pPr lvl="0" algn="ctr"/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解得：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22552" name="矩形 22551"/>
          <p:cNvSpPr/>
          <p:nvPr/>
        </p:nvSpPr>
        <p:spPr>
          <a:xfrm>
            <a:off x="2916753" y="4596934"/>
            <a:ext cx="2497455" cy="518160"/>
          </a:xfrm>
          <a:prstGeom prst="rect">
            <a:avLst/>
          </a:prstGeom>
          <a:noFill/>
          <a:ln w="76200">
            <a:noFill/>
          </a:ln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解得：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893124" y="5270803"/>
            <a:ext cx="3535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所以原方程组的解是</a:t>
            </a:r>
          </a:p>
        </p:txBody>
      </p:sp>
      <p:sp>
        <p:nvSpPr>
          <p:cNvPr id="13316" name="AutoShape 1106"/>
          <p:cNvSpPr/>
          <p:nvPr/>
        </p:nvSpPr>
        <p:spPr>
          <a:xfrm>
            <a:off x="2459536" y="971311"/>
            <a:ext cx="342900" cy="913765"/>
          </a:xfrm>
          <a:prstGeom prst="leftBrace">
            <a:avLst>
              <a:gd name="adj1" fmla="val 33744"/>
              <a:gd name="adj2" fmla="val 50000"/>
            </a:avLst>
          </a:prstGeom>
          <a:noFill/>
          <a:ln w="38100" cap="sq" cmpd="sng">
            <a:solidFill>
              <a:srgbClr val="171D25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17" name="对象 16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886256" y="876061"/>
          <a:ext cx="2647950" cy="629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r:id="rId8" imgW="787400" imgH="203200" progId="Equation.KSEE3">
                  <p:embed/>
                </p:oleObj>
              </mc:Choice>
              <mc:Fallback>
                <p:oleObj r:id="rId8" imgW="787400" imgH="2032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886256" y="876061"/>
                        <a:ext cx="2647950" cy="6292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840219" y="1406286"/>
          <a:ext cx="2619375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r:id="rId10" imgW="876300" imgH="203200" progId="Equation.KSEE3">
                  <p:embed/>
                </p:oleObj>
              </mc:Choice>
              <mc:Fallback>
                <p:oleObj r:id="rId10" imgW="876300" imgH="203200" progId="Equation.KSEE3">
                  <p:embed/>
                  <p:pic>
                    <p:nvPicPr>
                      <p:cNvPr id="0" name="图片 1028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840219" y="1406286"/>
                        <a:ext cx="2619375" cy="644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72" name="矩形 23571"/>
          <p:cNvSpPr/>
          <p:nvPr/>
        </p:nvSpPr>
        <p:spPr>
          <a:xfrm>
            <a:off x="5587864" y="927179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l"/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①</a:t>
            </a:r>
          </a:p>
        </p:txBody>
      </p:sp>
      <p:sp>
        <p:nvSpPr>
          <p:cNvPr id="23573" name="矩形 23572"/>
          <p:cNvSpPr/>
          <p:nvPr/>
        </p:nvSpPr>
        <p:spPr>
          <a:xfrm>
            <a:off x="5603104" y="1499949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l"/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②</a:t>
            </a:r>
          </a:p>
        </p:txBody>
      </p:sp>
      <p:sp>
        <p:nvSpPr>
          <p:cNvPr id="19" name="矩形 18"/>
          <p:cNvSpPr/>
          <p:nvPr/>
        </p:nvSpPr>
        <p:spPr>
          <a:xfrm>
            <a:off x="2248990" y="4066005"/>
            <a:ext cx="3733800" cy="523220"/>
          </a:xfrm>
          <a:prstGeom prst="rect">
            <a:avLst/>
          </a:prstGeom>
          <a:noFill/>
          <a:ln w="76200">
            <a:noFill/>
          </a:ln>
        </p:spPr>
        <p:txBody>
          <a:bodyPr wrap="square">
            <a:spAutoFit/>
          </a:bodyPr>
          <a:lstStyle/>
          <a:p>
            <a:pPr lvl="0" algn="ctr"/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3×2+5y=21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8" name="AutoShape 1106"/>
          <p:cNvSpPr/>
          <p:nvPr/>
        </p:nvSpPr>
        <p:spPr>
          <a:xfrm>
            <a:off x="6738801" y="1229756"/>
            <a:ext cx="342900" cy="913765"/>
          </a:xfrm>
          <a:prstGeom prst="leftBrace">
            <a:avLst>
              <a:gd name="adj1" fmla="val 33744"/>
              <a:gd name="adj2" fmla="val 50000"/>
            </a:avLst>
          </a:prstGeom>
          <a:noFill/>
          <a:ln w="38100" cap="sq" cmpd="sng">
            <a:solidFill>
              <a:srgbClr val="171D25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9" name="对象 8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7228704" y="1013221"/>
          <a:ext cx="3886835" cy="629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r:id="rId12" imgW="1155700" imgH="203200" progId="Equation.KSEE3">
                  <p:embed/>
                </p:oleObj>
              </mc:Choice>
              <mc:Fallback>
                <p:oleObj r:id="rId12" imgW="1155700" imgH="2032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228704" y="1013221"/>
                        <a:ext cx="3886835" cy="6292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7384279" y="1758076"/>
          <a:ext cx="3227705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2" r:id="rId14" imgW="1079500" imgH="203200" progId="Equation.KSEE3">
                  <p:embed/>
                </p:oleObj>
              </mc:Choice>
              <mc:Fallback>
                <p:oleObj r:id="rId14" imgW="1079500" imgH="203200" progId="Equation.KSEE3">
                  <p:embed/>
                  <p:pic>
                    <p:nvPicPr>
                      <p:cNvPr id="0" name="图片 1028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384279" y="1758076"/>
                        <a:ext cx="3227705" cy="644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9" grpId="0"/>
      <p:bldP spid="22550" grpId="0"/>
      <p:bldP spid="22551" grpId="0"/>
      <p:bldP spid="22552" grpId="0"/>
      <p:bldP spid="3" grpId="0"/>
      <p:bldP spid="19" grpId="0"/>
      <p:bldP spid="8" grpId="0" bldLvl="0" animBg="1"/>
      <p:bldP spid="8" grpId="1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对象 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625918" y="1183005"/>
          <a:ext cx="2099310" cy="568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r:id="rId6" imgW="723900" imgH="203200" progId="Equation.KSEE3">
                  <p:embed/>
                </p:oleObj>
              </mc:Choice>
              <mc:Fallback>
                <p:oleObj r:id="rId6" imgW="723900" imgH="203200" progId="Equation.KSEE3">
                  <p:embed/>
                  <p:pic>
                    <p:nvPicPr>
                      <p:cNvPr id="0" name="图片 307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625918" y="1183005"/>
                        <a:ext cx="2099310" cy="568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629728" y="1831975"/>
          <a:ext cx="2480310" cy="614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r:id="rId8" imgW="800100" imgH="203200" progId="Equation.KSEE3">
                  <p:embed/>
                </p:oleObj>
              </mc:Choice>
              <mc:Fallback>
                <p:oleObj r:id="rId8" imgW="800100" imgH="203200" progId="Equation.KSEE3">
                  <p:embed/>
                  <p:pic>
                    <p:nvPicPr>
                      <p:cNvPr id="0" name="图片 3073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629728" y="1831975"/>
                        <a:ext cx="2480310" cy="614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6" name="AutoShape 1106"/>
          <p:cNvSpPr/>
          <p:nvPr/>
        </p:nvSpPr>
        <p:spPr>
          <a:xfrm>
            <a:off x="1228090" y="1370965"/>
            <a:ext cx="342900" cy="913765"/>
          </a:xfrm>
          <a:prstGeom prst="leftBrace">
            <a:avLst>
              <a:gd name="adj1" fmla="val 33744"/>
              <a:gd name="adj2" fmla="val 50000"/>
            </a:avLst>
          </a:prstGeom>
          <a:noFill/>
          <a:ln w="38100" cap="sq" cmpd="sng">
            <a:solidFill>
              <a:srgbClr val="171D25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4606" name="矩形 24605"/>
          <p:cNvSpPr/>
          <p:nvPr/>
        </p:nvSpPr>
        <p:spPr>
          <a:xfrm>
            <a:off x="896620" y="3468053"/>
            <a:ext cx="10960100" cy="147002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lvl="0" algn="l">
              <a:lnSpc>
                <a:spcPct val="14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方程组结构特征：</a:t>
            </a:r>
          </a:p>
          <a:p>
            <a:pPr lvl="0" algn="l">
              <a:lnSpc>
                <a:spcPct val="14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方程组中的两个方程，未知数</a:t>
            </a:r>
            <a:r>
              <a:rPr lang="en-US" altLang="zh-CN" sz="3200" b="1" dirty="0">
                <a:solidFill>
                  <a:srgbClr val="FF0000"/>
                </a:solidFill>
                <a:latin typeface="+mn-ea"/>
                <a:cs typeface="+mn-ea"/>
              </a:rPr>
              <a:t>x</a:t>
            </a: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的</a:t>
            </a:r>
            <a:r>
              <a:rPr lang="zh-CN" altLang="en-US" sz="3200" b="1" dirty="0">
                <a:solidFill>
                  <a:srgbClr val="FF0000"/>
                </a:solidFill>
                <a:latin typeface="+mn-ea"/>
                <a:cs typeface="+mn-ea"/>
              </a:rPr>
              <a:t>系数相等。</a:t>
            </a:r>
            <a:endParaRPr lang="zh-CN" altLang="en-US" sz="3200" b="1" dirty="0">
              <a:solidFill>
                <a:srgbClr val="0070C0"/>
              </a:solidFill>
              <a:latin typeface="+mn-ea"/>
              <a:cs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ldLvl="0" animBg="1"/>
      <p:bldP spid="24606" grpId="0"/>
      <p:bldP spid="2460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0" y="880782"/>
            <a:ext cx="12192000" cy="336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对象 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520248" y="1103630"/>
          <a:ext cx="2099310" cy="568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7" r:id="rId6" imgW="723900" imgH="203200" progId="Equation.KSEE3">
                  <p:embed/>
                </p:oleObj>
              </mc:Choice>
              <mc:Fallback>
                <p:oleObj r:id="rId6" imgW="723900" imgH="203200" progId="Equation.KSEE3">
                  <p:embed/>
                  <p:pic>
                    <p:nvPicPr>
                      <p:cNvPr id="0" name="图片 307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20248" y="1103630"/>
                        <a:ext cx="2099310" cy="568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501198" y="1687830"/>
          <a:ext cx="2480310" cy="614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8" r:id="rId8" imgW="800100" imgH="203200" progId="Equation.KSEE3">
                  <p:embed/>
                </p:oleObj>
              </mc:Choice>
              <mc:Fallback>
                <p:oleObj r:id="rId8" imgW="800100" imgH="203200" progId="Equation.KSEE3">
                  <p:embed/>
                  <p:pic>
                    <p:nvPicPr>
                      <p:cNvPr id="0" name="图片 3073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01198" y="1687830"/>
                        <a:ext cx="2480310" cy="614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6" name="AutoShape 1106"/>
          <p:cNvSpPr/>
          <p:nvPr/>
        </p:nvSpPr>
        <p:spPr>
          <a:xfrm>
            <a:off x="4055745" y="1198880"/>
            <a:ext cx="342900" cy="913765"/>
          </a:xfrm>
          <a:prstGeom prst="leftBrace">
            <a:avLst>
              <a:gd name="adj1" fmla="val 33744"/>
              <a:gd name="adj2" fmla="val 50000"/>
            </a:avLst>
          </a:prstGeom>
          <a:noFill/>
          <a:ln w="38100" cap="sq" cmpd="sng">
            <a:solidFill>
              <a:srgbClr val="171D25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2235" name="矩形 52234"/>
          <p:cNvSpPr/>
          <p:nvPr/>
        </p:nvSpPr>
        <p:spPr>
          <a:xfrm>
            <a:off x="3104515" y="2577465"/>
            <a:ext cx="4110990" cy="944880"/>
          </a:xfrm>
          <a:prstGeom prst="rect">
            <a:avLst/>
          </a:prstGeom>
          <a:noFill/>
          <a:ln w="76200">
            <a:noFill/>
          </a:ln>
        </p:spPr>
        <p:txBody>
          <a:bodyPr wrap="square">
            <a:spAutoFit/>
          </a:bodyPr>
          <a:lstStyle/>
          <a:p>
            <a:pPr lvl="0" algn="l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解：</a:t>
            </a:r>
            <a:r>
              <a:rPr lang="en-US" altLang="zh-CN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－</a:t>
            </a:r>
            <a:r>
              <a:rPr lang="en-US" altLang="zh-CN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得：</a:t>
            </a:r>
            <a:r>
              <a:rPr lang="en-US" altLang="zh-CN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8y</a:t>
            </a: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＝－</a:t>
            </a:r>
            <a:r>
              <a:rPr lang="en-US" altLang="zh-CN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</a:p>
          <a:p>
            <a:pPr lvl="0" algn="l"/>
            <a:r>
              <a:rPr lang="en-US" altLang="zh-CN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解得：</a:t>
            </a:r>
            <a:r>
              <a:rPr lang="en-US" altLang="zh-CN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＝－</a:t>
            </a:r>
            <a:r>
              <a:rPr lang="en-US" altLang="zh-CN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</a:p>
        </p:txBody>
      </p:sp>
      <p:sp>
        <p:nvSpPr>
          <p:cNvPr id="52236" name="矩形 52235"/>
          <p:cNvSpPr/>
          <p:nvPr/>
        </p:nvSpPr>
        <p:spPr>
          <a:xfrm>
            <a:off x="3802380" y="3522028"/>
            <a:ext cx="5238750" cy="944880"/>
          </a:xfrm>
          <a:prstGeom prst="rect">
            <a:avLst/>
          </a:prstGeom>
          <a:noFill/>
          <a:ln w="76200">
            <a:noFill/>
          </a:ln>
        </p:spPr>
        <p:txBody>
          <a:bodyPr>
            <a:spAutoFit/>
          </a:bodyPr>
          <a:lstStyle/>
          <a:p>
            <a:pPr lvl="0" algn="l"/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把</a:t>
            </a:r>
            <a:r>
              <a:rPr lang="en-US" altLang="zh-CN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 </a:t>
            </a: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＝－</a:t>
            </a:r>
            <a:r>
              <a:rPr lang="en-US" altLang="zh-CN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代入</a:t>
            </a:r>
            <a:r>
              <a:rPr lang="en-US" altLang="zh-CN" sz="24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lvl="0" algn="l"/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得：</a:t>
            </a:r>
            <a:r>
              <a:rPr lang="en-US" altLang="zh-CN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2x</a:t>
            </a:r>
            <a:r>
              <a:rPr lang="zh-CN" altLang="en-US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－</a:t>
            </a:r>
            <a:r>
              <a:rPr lang="en-US" altLang="zh-CN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en-US" altLang="zh-CN" sz="20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╳</a:t>
            </a:r>
            <a:r>
              <a:rPr lang="zh-CN" altLang="en-US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（－</a:t>
            </a:r>
            <a:r>
              <a:rPr lang="en-US" altLang="zh-CN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）＝</a:t>
            </a:r>
            <a:r>
              <a:rPr lang="en-US" altLang="zh-CN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</a:p>
        </p:txBody>
      </p:sp>
      <p:sp>
        <p:nvSpPr>
          <p:cNvPr id="52237" name="矩形 52236"/>
          <p:cNvSpPr/>
          <p:nvPr/>
        </p:nvSpPr>
        <p:spPr>
          <a:xfrm>
            <a:off x="3787299" y="4474845"/>
            <a:ext cx="1794510" cy="518160"/>
          </a:xfrm>
          <a:prstGeom prst="rect">
            <a:avLst/>
          </a:prstGeom>
          <a:noFill/>
          <a:ln w="76200">
            <a:noFill/>
          </a:ln>
        </p:spPr>
        <p:txBody>
          <a:bodyPr wrap="none" anchor="t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解得</a:t>
            </a:r>
            <a:r>
              <a:rPr lang="en-US" altLang="zh-CN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:x</a:t>
            </a:r>
            <a:r>
              <a:rPr lang="zh-CN" altLang="en-US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2800" b="1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215505" y="1747520"/>
            <a:ext cx="488950" cy="4572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②</a:t>
            </a:r>
            <a:endParaRPr lang="zh-CN" altLang="en-US" sz="2400"/>
          </a:p>
        </p:txBody>
      </p:sp>
      <p:sp>
        <p:nvSpPr>
          <p:cNvPr id="12" name="文本框 11"/>
          <p:cNvSpPr txBox="1"/>
          <p:nvPr/>
        </p:nvSpPr>
        <p:spPr>
          <a:xfrm>
            <a:off x="7200265" y="1137920"/>
            <a:ext cx="488950" cy="4572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①</a:t>
            </a:r>
            <a:endParaRPr lang="zh-CN" altLang="en-US" sz="2400"/>
          </a:p>
        </p:txBody>
      </p:sp>
      <p:sp>
        <p:nvSpPr>
          <p:cNvPr id="52229" name="矩形 52228"/>
          <p:cNvSpPr/>
          <p:nvPr/>
        </p:nvSpPr>
        <p:spPr>
          <a:xfrm>
            <a:off x="2709545" y="5153660"/>
            <a:ext cx="5198745" cy="51816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lvl="0" indent="1066800" algn="l"/>
            <a:r>
              <a:rPr lang="zh-CN" altLang="en-US" sz="2800" b="1" dirty="0">
                <a:solidFill>
                  <a:srgbClr val="171D25"/>
                </a:solidFill>
                <a:latin typeface="宋体" panose="02010600030101010101" pitchFamily="2" charset="-122"/>
                <a:ea typeface="Times New Roman" panose="02020603050405020304" charset="0"/>
              </a:rPr>
              <a:t>所以原方程组的解是</a:t>
            </a:r>
          </a:p>
        </p:txBody>
      </p:sp>
      <p:graphicFrame>
        <p:nvGraphicFramePr>
          <p:cNvPr id="13" name="对象 1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7573010" y="4791075"/>
          <a:ext cx="1177290" cy="575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9" r:id="rId10" imgW="355600" imgH="203200" progId="Equation.KSEE3">
                  <p:embed/>
                </p:oleObj>
              </mc:Choice>
              <mc:Fallback>
                <p:oleObj r:id="rId10" imgW="355600" imgH="203200" progId="Equation.KSEE3">
                  <p:embed/>
                  <p:pic>
                    <p:nvPicPr>
                      <p:cNvPr id="0" name="图片 4096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573010" y="4791075"/>
                        <a:ext cx="1177290" cy="5753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AutoShape 1106"/>
          <p:cNvSpPr/>
          <p:nvPr/>
        </p:nvSpPr>
        <p:spPr>
          <a:xfrm>
            <a:off x="7230110" y="4955540"/>
            <a:ext cx="342900" cy="913765"/>
          </a:xfrm>
          <a:prstGeom prst="leftBrace">
            <a:avLst>
              <a:gd name="adj1" fmla="val 33744"/>
              <a:gd name="adj2" fmla="val 50000"/>
            </a:avLst>
          </a:prstGeom>
          <a:noFill/>
          <a:ln w="38100" cap="sq" cmpd="sng">
            <a:solidFill>
              <a:srgbClr val="171D25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15" name="对象 14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7635240" y="5392420"/>
          <a:ext cx="1318260" cy="537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0" r:id="rId12" imgW="431800" imgH="203200" progId="Equation.KSEE3">
                  <p:embed/>
                </p:oleObj>
              </mc:Choice>
              <mc:Fallback>
                <p:oleObj r:id="rId12" imgW="431800" imgH="203200" progId="Equation.KSEE3">
                  <p:embed/>
                  <p:pic>
                    <p:nvPicPr>
                      <p:cNvPr id="0" name="图片 409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635240" y="5392420"/>
                        <a:ext cx="1318260" cy="5378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云形 15"/>
          <p:cNvSpPr/>
          <p:nvPr/>
        </p:nvSpPr>
        <p:spPr>
          <a:xfrm>
            <a:off x="394282" y="1166070"/>
            <a:ext cx="2827090" cy="1535185"/>
          </a:xfrm>
          <a:prstGeom prst="cloud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20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－</a:t>
            </a:r>
            <a:r>
              <a:rPr lang="en-US" altLang="zh-CN" sz="20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zh-CN" altLang="en-US" sz="20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也能消去未知数</a:t>
            </a:r>
            <a:r>
              <a:rPr lang="en-US" altLang="zh-CN" sz="20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20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，求得</a:t>
            </a:r>
            <a:r>
              <a:rPr lang="en-US" altLang="zh-CN" sz="20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zh-CN" altLang="en-US" sz="2000" b="1" dirty="0">
                <a:solidFill>
                  <a:srgbClr val="171D2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吗？</a:t>
            </a:r>
            <a:endParaRPr lang="zh-CN" altLang="en-US" sz="2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2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5" grpId="0"/>
      <p:bldP spid="52236" grpId="0"/>
      <p:bldP spid="52237" grpId="0"/>
      <p:bldP spid="52229" grpId="0"/>
      <p:bldP spid="14" grpId="0" bldLvl="0" animBg="1"/>
      <p:bldP spid="1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7987" name="文本框 297986"/>
          <p:cNvSpPr txBox="1"/>
          <p:nvPr/>
        </p:nvSpPr>
        <p:spPr>
          <a:xfrm>
            <a:off x="982345" y="1561465"/>
            <a:ext cx="1037272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 fontAlgn="auto">
              <a:lnSpc>
                <a:spcPct val="150000"/>
              </a:lnSpc>
              <a:spcBef>
                <a:spcPts val="0"/>
              </a:spcBef>
              <a:buClrTx/>
            </a:pPr>
            <a:r>
              <a:rPr lang="zh-CN" altLang="en-US" sz="3600" b="1" dirty="0">
                <a:solidFill>
                  <a:srgbClr val="171D25"/>
                </a:solidFill>
                <a:latin typeface="+mn-ea"/>
                <a:cs typeface="+mn-ea"/>
                <a:sym typeface="+mn-ea"/>
              </a:rPr>
              <a:t>策略</a:t>
            </a:r>
            <a:r>
              <a:rPr lang="en-US" altLang="zh-CN" sz="3600" b="1" dirty="0">
                <a:solidFill>
                  <a:srgbClr val="171D25"/>
                </a:solidFill>
                <a:latin typeface="+mn-ea"/>
                <a:cs typeface="+mn-ea"/>
                <a:sym typeface="+mn-ea"/>
              </a:rPr>
              <a:t>1.</a:t>
            </a:r>
          </a:p>
          <a:p>
            <a:pPr lvl="0" algn="just" fontAlgn="auto">
              <a:lnSpc>
                <a:spcPct val="150000"/>
              </a:lnSpc>
              <a:spcBef>
                <a:spcPts val="0"/>
              </a:spcBef>
              <a:buClrTx/>
            </a:pPr>
            <a:r>
              <a:rPr lang="zh-CN" altLang="en-US" sz="3600" b="1" dirty="0">
                <a:solidFill>
                  <a:srgbClr val="171D25"/>
                </a:solidFill>
                <a:latin typeface="+mn-ea"/>
                <a:cs typeface="+mn-ea"/>
                <a:sym typeface="+mn-ea"/>
              </a:rPr>
              <a:t>当</a:t>
            </a:r>
            <a:r>
              <a:rPr lang="zh-CN" altLang="en-US" sz="3600" b="1" dirty="0">
                <a:solidFill>
                  <a:srgbClr val="FF3399"/>
                </a:solidFill>
                <a:latin typeface="+mn-ea"/>
                <a:cs typeface="+mn-ea"/>
                <a:sym typeface="+mn-ea"/>
              </a:rPr>
              <a:t>同一个</a:t>
            </a:r>
            <a:r>
              <a:rPr lang="zh-CN" altLang="en-US" sz="3600" b="1" dirty="0">
                <a:solidFill>
                  <a:srgbClr val="171D25"/>
                </a:solidFill>
                <a:latin typeface="+mn-ea"/>
                <a:cs typeface="+mn-ea"/>
                <a:sym typeface="+mn-ea"/>
              </a:rPr>
              <a:t>未知数的系数</a:t>
            </a:r>
            <a:r>
              <a:rPr lang="zh-CN" altLang="en-US" sz="3600" b="1" dirty="0">
                <a:solidFill>
                  <a:srgbClr val="FF3399"/>
                </a:solidFill>
                <a:latin typeface="+mn-ea"/>
                <a:cs typeface="+mn-ea"/>
                <a:sym typeface="+mn-ea"/>
              </a:rPr>
              <a:t>互为相反数</a:t>
            </a:r>
            <a:r>
              <a:rPr lang="zh-CN" altLang="en-US" sz="3600" b="1" dirty="0">
                <a:solidFill>
                  <a:srgbClr val="171D25"/>
                </a:solidFill>
                <a:latin typeface="+mn-ea"/>
                <a:cs typeface="+mn-ea"/>
                <a:sym typeface="+mn-ea"/>
              </a:rPr>
              <a:t>时，用</a:t>
            </a:r>
            <a:r>
              <a:rPr lang="zh-CN" altLang="en-US" sz="3600" b="1" dirty="0">
                <a:solidFill>
                  <a:srgbClr val="0070C0"/>
                </a:solidFill>
                <a:latin typeface="+mn-ea"/>
                <a:cs typeface="+mn-ea"/>
                <a:sym typeface="+mn-ea"/>
              </a:rPr>
              <a:t>相加消元。</a:t>
            </a:r>
            <a:endParaRPr lang="en-US" altLang="zh-CN" sz="3600" b="1" dirty="0">
              <a:solidFill>
                <a:srgbClr val="171D25"/>
              </a:solidFill>
              <a:latin typeface="+mn-ea"/>
              <a:cs typeface="+mn-ea"/>
              <a:sym typeface="+mn-ea"/>
            </a:endParaRPr>
          </a:p>
          <a:p>
            <a:pPr lvl="0" algn="just" fontAlgn="auto">
              <a:lnSpc>
                <a:spcPct val="150000"/>
              </a:lnSpc>
              <a:spcBef>
                <a:spcPts val="0"/>
              </a:spcBef>
              <a:buClrTx/>
            </a:pPr>
            <a:r>
              <a:rPr lang="zh-CN" altLang="en-US" sz="3600" b="1" dirty="0">
                <a:solidFill>
                  <a:srgbClr val="171D25"/>
                </a:solidFill>
                <a:latin typeface="+mn-ea"/>
                <a:cs typeface="+mn-ea"/>
              </a:rPr>
              <a:t>策略</a:t>
            </a:r>
            <a:r>
              <a:rPr lang="en-US" altLang="zh-CN" sz="3600" b="1" dirty="0">
                <a:solidFill>
                  <a:srgbClr val="171D25"/>
                </a:solidFill>
                <a:latin typeface="+mn-ea"/>
                <a:cs typeface="+mn-ea"/>
              </a:rPr>
              <a:t>2.</a:t>
            </a:r>
            <a:endParaRPr lang="zh-CN" altLang="en-US" sz="3600" b="1" dirty="0">
              <a:solidFill>
                <a:srgbClr val="171D25"/>
              </a:solidFill>
              <a:latin typeface="+mn-ea"/>
              <a:cs typeface="+mn-ea"/>
            </a:endParaRPr>
          </a:p>
          <a:p>
            <a:pPr lvl="0" algn="just" fontAlgn="auto">
              <a:lnSpc>
                <a:spcPct val="150000"/>
              </a:lnSpc>
              <a:spcBef>
                <a:spcPts val="0"/>
              </a:spcBef>
              <a:buClrTx/>
            </a:pPr>
            <a:r>
              <a:rPr lang="zh-CN" altLang="en-US" sz="3600" b="1" dirty="0">
                <a:solidFill>
                  <a:srgbClr val="171D25"/>
                </a:solidFill>
                <a:latin typeface="+mn-ea"/>
                <a:cs typeface="+mn-ea"/>
              </a:rPr>
              <a:t>当</a:t>
            </a:r>
            <a:r>
              <a:rPr lang="zh-CN" altLang="en-US" sz="3600" b="1" dirty="0">
                <a:solidFill>
                  <a:srgbClr val="FF3399"/>
                </a:solidFill>
                <a:latin typeface="+mn-ea"/>
                <a:cs typeface="+mn-ea"/>
              </a:rPr>
              <a:t>同一个</a:t>
            </a:r>
            <a:r>
              <a:rPr lang="zh-CN" altLang="en-US" sz="3600" b="1" dirty="0">
                <a:solidFill>
                  <a:srgbClr val="171D25"/>
                </a:solidFill>
                <a:latin typeface="+mn-ea"/>
                <a:cs typeface="+mn-ea"/>
              </a:rPr>
              <a:t>未知数的系数</a:t>
            </a:r>
            <a:r>
              <a:rPr lang="zh-CN" altLang="en-US" sz="3600" b="1" dirty="0">
                <a:solidFill>
                  <a:srgbClr val="FF3399"/>
                </a:solidFill>
                <a:latin typeface="+mn-ea"/>
                <a:cs typeface="+mn-ea"/>
              </a:rPr>
              <a:t>相同</a:t>
            </a:r>
            <a:r>
              <a:rPr lang="zh-CN" altLang="en-US" sz="3600" b="1" dirty="0">
                <a:solidFill>
                  <a:srgbClr val="171D25"/>
                </a:solidFill>
                <a:latin typeface="+mn-ea"/>
                <a:cs typeface="+mn-ea"/>
              </a:rPr>
              <a:t>时，用</a:t>
            </a:r>
            <a:r>
              <a:rPr lang="zh-CN" altLang="en-US" sz="3600" b="1" dirty="0">
                <a:solidFill>
                  <a:srgbClr val="0070C0"/>
                </a:solidFill>
                <a:latin typeface="+mn-ea"/>
                <a:cs typeface="+mn-ea"/>
              </a:rPr>
              <a:t>相减消元。</a:t>
            </a:r>
            <a:endParaRPr lang="en-US" altLang="zh-CN" sz="3600" b="1" dirty="0">
              <a:solidFill>
                <a:srgbClr val="171D25"/>
              </a:solidFill>
              <a:latin typeface="+mn-ea"/>
              <a:cs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550920" y="1055370"/>
            <a:ext cx="424688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 dirty="0">
                <a:solidFill>
                  <a:srgbClr val="0000FF"/>
                </a:solidFill>
                <a:latin typeface="+mn-ea"/>
                <a:sym typeface="+mn-ea"/>
              </a:rPr>
              <a:t>加减消元法的概念</a:t>
            </a:r>
          </a:p>
        </p:txBody>
      </p:sp>
      <p:sp>
        <p:nvSpPr>
          <p:cNvPr id="297986" name="文本框 297985"/>
          <p:cNvSpPr txBox="1"/>
          <p:nvPr/>
        </p:nvSpPr>
        <p:spPr>
          <a:xfrm>
            <a:off x="368935" y="1823720"/>
            <a:ext cx="1151699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  <a:spcBef>
                <a:spcPct val="50000"/>
              </a:spcBef>
              <a:buClrTx/>
            </a:pPr>
            <a:r>
              <a:rPr lang="zh-CN" altLang="en-US" sz="3600" b="1" i="1" u="sng" dirty="0">
                <a:solidFill>
                  <a:srgbClr val="171D25"/>
                </a:solidFill>
                <a:latin typeface="+mn-ea"/>
              </a:rPr>
              <a:t>当二元一次方程组的两个方程中</a:t>
            </a:r>
            <a:r>
              <a:rPr lang="zh-CN" altLang="en-US" sz="3600" b="1" i="1" u="sng" dirty="0">
                <a:solidFill>
                  <a:srgbClr val="0000FF"/>
                </a:solidFill>
                <a:latin typeface="+mn-ea"/>
              </a:rPr>
              <a:t>同一未知数</a:t>
            </a:r>
            <a:r>
              <a:rPr lang="zh-CN" altLang="en-US" sz="3600" b="1" i="1" u="sng" dirty="0">
                <a:solidFill>
                  <a:srgbClr val="171D25"/>
                </a:solidFill>
                <a:latin typeface="+mn-ea"/>
              </a:rPr>
              <a:t>的系数</a:t>
            </a:r>
            <a:r>
              <a:rPr lang="zh-CN" altLang="en-US" sz="3600" b="1" i="1" u="sng" dirty="0">
                <a:solidFill>
                  <a:srgbClr val="0000FF"/>
                </a:solidFill>
                <a:latin typeface="+mn-ea"/>
              </a:rPr>
              <a:t>相反</a:t>
            </a:r>
            <a:r>
              <a:rPr lang="zh-CN" altLang="en-US" sz="3600" b="1" i="1" u="sng" dirty="0">
                <a:solidFill>
                  <a:srgbClr val="171D25"/>
                </a:solidFill>
                <a:latin typeface="+mn-ea"/>
              </a:rPr>
              <a:t>或</a:t>
            </a:r>
            <a:r>
              <a:rPr lang="zh-CN" altLang="en-US" sz="3600" b="1" i="1" u="sng" dirty="0">
                <a:solidFill>
                  <a:srgbClr val="0000FF"/>
                </a:solidFill>
                <a:latin typeface="+mn-ea"/>
              </a:rPr>
              <a:t>相等</a:t>
            </a:r>
            <a:r>
              <a:rPr lang="zh-CN" altLang="en-US" sz="3600" b="1" i="1" u="sng" dirty="0">
                <a:solidFill>
                  <a:srgbClr val="171D25"/>
                </a:solidFill>
                <a:latin typeface="+mn-ea"/>
              </a:rPr>
              <a:t>时</a:t>
            </a:r>
            <a:r>
              <a:rPr lang="zh-CN" altLang="en-US" sz="3600" b="1" i="1" dirty="0">
                <a:solidFill>
                  <a:srgbClr val="171D25"/>
                </a:solidFill>
                <a:latin typeface="+mn-ea"/>
              </a:rPr>
              <a:t>，</a:t>
            </a:r>
            <a:r>
              <a:rPr lang="zh-CN" altLang="en-US" sz="3600" b="1" dirty="0">
                <a:solidFill>
                  <a:srgbClr val="171D25"/>
                </a:solidFill>
                <a:latin typeface="+mn-ea"/>
                <a:cs typeface="+mn-ea"/>
              </a:rPr>
              <a:t>通过将两个方程的两边分别</a:t>
            </a:r>
            <a:r>
              <a:rPr lang="zh-CN" altLang="en-US" sz="3600" b="1" dirty="0">
                <a:solidFill>
                  <a:srgbClr val="FF3399"/>
                </a:solidFill>
                <a:latin typeface="+mn-ea"/>
                <a:cs typeface="+mn-ea"/>
              </a:rPr>
              <a:t>相加</a:t>
            </a:r>
            <a:r>
              <a:rPr lang="zh-CN" altLang="en-US" sz="3600" b="1" dirty="0">
                <a:solidFill>
                  <a:srgbClr val="171D25"/>
                </a:solidFill>
                <a:latin typeface="+mn-ea"/>
                <a:cs typeface="+mn-ea"/>
              </a:rPr>
              <a:t>（或</a:t>
            </a:r>
            <a:r>
              <a:rPr lang="zh-CN" altLang="en-US" sz="3600" b="1" dirty="0">
                <a:solidFill>
                  <a:srgbClr val="FF3399"/>
                </a:solidFill>
                <a:latin typeface="+mn-ea"/>
                <a:cs typeface="+mn-ea"/>
              </a:rPr>
              <a:t>相减</a:t>
            </a:r>
            <a:r>
              <a:rPr lang="zh-CN" altLang="en-US" sz="3600" b="1" dirty="0">
                <a:solidFill>
                  <a:srgbClr val="171D25"/>
                </a:solidFill>
                <a:latin typeface="+mn-ea"/>
                <a:cs typeface="+mn-ea"/>
              </a:rPr>
              <a:t>）</a:t>
            </a:r>
            <a:r>
              <a:rPr lang="zh-CN" altLang="en-US" sz="3600" b="1" dirty="0">
                <a:solidFill>
                  <a:srgbClr val="FF3399"/>
                </a:solidFill>
                <a:latin typeface="+mn-ea"/>
                <a:cs typeface="+mn-ea"/>
              </a:rPr>
              <a:t>消去</a:t>
            </a:r>
            <a:r>
              <a:rPr lang="zh-CN" altLang="en-US" sz="3600" b="1" dirty="0">
                <a:solidFill>
                  <a:srgbClr val="171D25"/>
                </a:solidFill>
                <a:latin typeface="+mn-ea"/>
                <a:cs typeface="+mn-ea"/>
              </a:rPr>
              <a:t>一个未知数，将方程组转化为一元一次方程来解的方法叫做</a:t>
            </a:r>
            <a:r>
              <a:rPr lang="zh-CN" altLang="en-US" sz="3600" b="1" dirty="0">
                <a:solidFill>
                  <a:srgbClr val="FF3399"/>
                </a:solidFill>
                <a:latin typeface="+mn-ea"/>
                <a:cs typeface="+mn-ea"/>
              </a:rPr>
              <a:t>加减消元法</a:t>
            </a:r>
            <a:r>
              <a:rPr lang="zh-CN" altLang="en-US" sz="3600" b="1" dirty="0">
                <a:solidFill>
                  <a:srgbClr val="171D25"/>
                </a:solidFill>
                <a:latin typeface="+mn-ea"/>
                <a:cs typeface="+mn-ea"/>
              </a:rPr>
              <a:t>，简称</a:t>
            </a:r>
            <a:r>
              <a:rPr lang="zh-CN" altLang="en-US" sz="3600" b="1" dirty="0">
                <a:solidFill>
                  <a:srgbClr val="FF3399"/>
                </a:solidFill>
                <a:latin typeface="+mn-ea"/>
                <a:cs typeface="+mn-ea"/>
              </a:rPr>
              <a:t>加减法</a:t>
            </a:r>
            <a:r>
              <a:rPr lang="en-US" altLang="zh-CN" sz="3600" b="1" dirty="0">
                <a:solidFill>
                  <a:srgbClr val="171D25"/>
                </a:solidFill>
                <a:latin typeface="+mn-ea"/>
                <a:cs typeface="+mn-ea"/>
              </a:rPr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979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CC66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979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979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1</TotalTime>
  <Words>707</Words>
  <Application>Microsoft Office PowerPoint</Application>
  <PresentationFormat>自定义</PresentationFormat>
  <Paragraphs>171</Paragraphs>
  <Slides>18</Slides>
  <Notes>16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1" baseType="lpstr">
      <vt:lpstr>Office 主题</vt:lpstr>
      <vt:lpstr>Equation.KSEE3</vt:lpstr>
      <vt:lpstr>Microsoft 公式 3.0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497</cp:revision>
  <dcterms:created xsi:type="dcterms:W3CDTF">2017-03-29T03:26:00Z</dcterms:created>
  <dcterms:modified xsi:type="dcterms:W3CDTF">2020-04-24T02:43:27Z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